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omments/modernComment_181_22D7F103.xml" ContentType="application/vnd.ms-powerpoint.comments+xml"/>
  <Override PartName="/ppt/notesSlides/notesSlide1.xml" ContentType="application/vnd.openxmlformats-officedocument.presentationml.notesSlide+xml"/>
  <Override PartName="/ppt/comments/modernComment_17D_B340EEB4.xml" ContentType="application/vnd.ms-powerpoint.comments+xml"/>
  <Override PartName="/ppt/notesSlides/notesSlide2.xml" ContentType="application/vnd.openxmlformats-officedocument.presentationml.notesSlide+xml"/>
  <Override PartName="/ppt/comments/modernComment_150_CF8036C9.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51_3577D5AE.xml" ContentType="application/vnd.ms-powerpoint.comments+xml"/>
  <Override PartName="/ppt/notesSlides/notesSlide5.xml" ContentType="application/vnd.openxmlformats-officedocument.presentationml.notesSlide+xml"/>
  <Override PartName="/ppt/comments/modernComment_184_CD66B972.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185_F583F233.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189_65D8630.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sldIdLst>
    <p:sldId id="385" r:id="rId5"/>
    <p:sldId id="381" r:id="rId6"/>
    <p:sldId id="336" r:id="rId7"/>
    <p:sldId id="387" r:id="rId8"/>
    <p:sldId id="337" r:id="rId9"/>
    <p:sldId id="388" r:id="rId10"/>
    <p:sldId id="369" r:id="rId11"/>
    <p:sldId id="389" r:id="rId12"/>
    <p:sldId id="391" r:id="rId13"/>
    <p:sldId id="390" r:id="rId14"/>
    <p:sldId id="39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D752D8B-138D-3DF6-778B-6FB6C1B36C51}" name="Boettcher, Anne" initials="AB" userId="S::BOETTCHA@erau.edu::9c13aede-f0dc-4694-91c8-998d3a787150" providerId="AD"/>
  <p188:author id="{6CD0E6E6-E368-9AD9-8399-279A1E9129C3}" name="Mayrend, Gabriella L." initials="MG" userId="S::mayrendg@my.erau.edu::94df2db0-ce66-4287-b57e-f85fbe1ea24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7F7F7F"/>
    <a:srgbClr val="00509A"/>
    <a:srgbClr val="404040"/>
    <a:srgbClr val="262626"/>
    <a:srgbClr val="03539E"/>
    <a:srgbClr val="D9D9D9"/>
    <a:srgbClr val="FF0000"/>
    <a:srgbClr val="FCC100"/>
    <a:srgbClr val="595959"/>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8EB456-425A-EF63-F65D-01D81F59EB5F}" v="235" dt="2025-04-07T21:27:10.306"/>
    <p1510:client id="{0A556BAA-B940-602A-31F8-9EB5B2704AD9}" v="746" dt="2025-04-06T00:58:13.2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927" autoAdjust="0"/>
    <p:restoredTop sz="86370" autoAdjust="0"/>
  </p:normalViewPr>
  <p:slideViewPr>
    <p:cSldViewPr snapToGrid="0">
      <p:cViewPr varScale="1">
        <p:scale>
          <a:sx n="91" d="100"/>
          <a:sy n="91" d="100"/>
        </p:scale>
        <p:origin x="224" y="568"/>
      </p:cViewPr>
      <p:guideLst>
        <p:guide orient="horz" pos="2160"/>
        <p:guide pos="3840"/>
      </p:guideLst>
    </p:cSldViewPr>
  </p:slideViewPr>
  <p:outlineViewPr>
    <p:cViewPr>
      <p:scale>
        <a:sx n="33" d="100"/>
        <a:sy n="33" d="100"/>
      </p:scale>
      <p:origin x="0" y="-75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comments/modernComment_150_CF8036C9.xml><?xml version="1.0" encoding="utf-8"?>
<p188:cmLst xmlns:a="http://schemas.openxmlformats.org/drawingml/2006/main" xmlns:r="http://schemas.openxmlformats.org/officeDocument/2006/relationships" xmlns:p188="http://schemas.microsoft.com/office/powerpoint/2018/8/main">
  <p188:cm id="{CEB5DDEC-9CB2-F947-A1E7-52125F9D7478}" authorId="{5D752D8B-138D-3DF6-778B-6FB6C1B36C51}" created="2025-03-31T19:28:37.896">
    <pc:sldMkLst xmlns:pc="http://schemas.microsoft.com/office/powerpoint/2013/main/command">
      <pc:docMk/>
      <pc:sldMk cId="3481286345" sldId="336"/>
    </pc:sldMkLst>
    <p188:txBody>
      <a:bodyPr/>
      <a:lstStyle/>
      <a:p>
        <a:r>
          <a:rPr lang="en-US"/>
          <a:t>I would drop the word Introduction</a:t>
        </a:r>
      </a:p>
    </p188:txBody>
  </p188:cm>
</p188:cmLst>
</file>

<file path=ppt/comments/modernComment_151_3577D5AE.xml><?xml version="1.0" encoding="utf-8"?>
<p188:cmLst xmlns:a="http://schemas.openxmlformats.org/drawingml/2006/main" xmlns:r="http://schemas.openxmlformats.org/officeDocument/2006/relationships" xmlns:p188="http://schemas.microsoft.com/office/powerpoint/2018/8/main">
  <p188:cm id="{F62EB67D-D353-C340-9DB0-DD8983AB1794}" authorId="{5D752D8B-138D-3DF6-778B-6FB6C1B36C51}" created="2025-03-31T19:29:43.148">
    <pc:sldMkLst xmlns:pc="http://schemas.microsoft.com/office/powerpoint/2013/main/command">
      <pc:docMk/>
      <pc:sldMk cId="897045934" sldId="337"/>
    </pc:sldMkLst>
    <p188:txBody>
      <a:bodyPr/>
      <a:lstStyle/>
      <a:p>
        <a:r>
          <a:rPr lang="en-US"/>
          <a:t>I would have less text - you can say what you have but just use the image or Mayme have a timeline added with less text</a:t>
        </a:r>
      </a:p>
    </p188:txBody>
  </p188:cm>
</p188:cmLst>
</file>

<file path=ppt/comments/modernComment_17D_B340EEB4.xml><?xml version="1.0" encoding="utf-8"?>
<p188:cmLst xmlns:a="http://schemas.openxmlformats.org/drawingml/2006/main" xmlns:r="http://schemas.openxmlformats.org/officeDocument/2006/relationships" xmlns:p188="http://schemas.microsoft.com/office/powerpoint/2018/8/main">
  <p188:cm id="{F98BBAF1-24B6-2945-8756-3CDC99DC9592}" authorId="{5D752D8B-138D-3DF6-778B-6FB6C1B36C51}" created="2025-03-31T19:28:10.745">
    <ac:deMkLst xmlns:ac="http://schemas.microsoft.com/office/drawing/2013/main/command">
      <pc:docMk xmlns:pc="http://schemas.microsoft.com/office/powerpoint/2013/main/command"/>
      <pc:sldMk xmlns:pc="http://schemas.microsoft.com/office/powerpoint/2013/main/command" cId="3007377076" sldId="381"/>
      <ac:picMk id="3" creationId="{E259014D-E21C-8EFF-0405-5C5893A8C3AD}"/>
    </ac:deMkLst>
    <p188:txBody>
      <a:bodyPr/>
      <a:lstStyle/>
      <a:p>
        <a:r>
          <a:rPr lang="en-US"/>
          <a:t>The ERAU logo with Prescott is no longer allowed, you can use the one in the corner of the PPT</a:t>
        </a:r>
      </a:p>
    </p188:txBody>
  </p188:cm>
</p188:cmLst>
</file>

<file path=ppt/comments/modernComment_181_22D7F103.xml><?xml version="1.0" encoding="utf-8"?>
<p188:cmLst xmlns:a="http://schemas.openxmlformats.org/drawingml/2006/main" xmlns:r="http://schemas.openxmlformats.org/officeDocument/2006/relationships" xmlns:p188="http://schemas.microsoft.com/office/powerpoint/2018/8/main">
  <p188:cm id="{E976C5BE-BC4B-9246-96A4-870B23172B51}" authorId="{5D752D8B-138D-3DF6-778B-6FB6C1B36C51}" created="2025-03-31T19:27:14.975">
    <pc:sldMkLst xmlns:pc="http://schemas.microsoft.com/office/powerpoint/2013/main/command">
      <pc:docMk/>
      <pc:sldMk cId="584577283" sldId="385"/>
    </pc:sldMkLst>
    <p188:txBody>
      <a:bodyPr/>
      <a:lstStyle/>
      <a:p>
        <a:r>
          <a:rPr lang="en-US"/>
          <a:t>I would add your department, you can also list college of engineering
I would capitalize all primary words in title</a:t>
        </a:r>
      </a:p>
    </p188:txBody>
    <p188:extLst>
      <p:ext xmlns:p="http://schemas.openxmlformats.org/presentationml/2006/main" uri="{57CB4572-C831-44C2-8A1C-0ADB6CCDFE69}">
        <p223:reactions xmlns:p223="http://schemas.microsoft.com/office/powerpoint/2022/03/main">
          <p223:rxn type="👍">
            <p223:instance time="2025-04-06T00:47:35.569" authorId="{6CD0E6E6-E368-9AD9-8399-279A1E9129C3}"/>
          </p223:rxn>
        </p223:reactions>
      </p:ext>
    </p188:extLst>
  </p188:cm>
</p188:cmLst>
</file>

<file path=ppt/comments/modernComment_184_CD66B972.xml><?xml version="1.0" encoding="utf-8"?>
<p188:cmLst xmlns:a="http://schemas.openxmlformats.org/drawingml/2006/main" xmlns:r="http://schemas.openxmlformats.org/officeDocument/2006/relationships" xmlns:p188="http://schemas.microsoft.com/office/powerpoint/2018/8/main">
  <p188:cm id="{8D672539-ECE0-1D4A-B7AB-DF6E60A8E516}" authorId="{5D752D8B-138D-3DF6-778B-6FB6C1B36C51}" created="2025-03-31T19:30:17.456">
    <pc:sldMkLst xmlns:pc="http://schemas.microsoft.com/office/powerpoint/2013/main/command">
      <pc:docMk/>
      <pc:sldMk cId="3446061426" sldId="388"/>
    </pc:sldMkLst>
    <p188:txBody>
      <a:bodyPr/>
      <a:lstStyle/>
      <a:p>
        <a:r>
          <a:rPr lang="en-US"/>
          <a:t>I would bullet some key statements on the physiology or just verbally walk through with the text.  I would label this anatomy and physiology</a:t>
        </a:r>
      </a:p>
    </p188:txBody>
  </p188:cm>
</p188:cmLst>
</file>

<file path=ppt/comments/modernComment_185_F583F233.xml><?xml version="1.0" encoding="utf-8"?>
<p188:cmLst xmlns:a="http://schemas.openxmlformats.org/drawingml/2006/main" xmlns:r="http://schemas.openxmlformats.org/officeDocument/2006/relationships" xmlns:p188="http://schemas.microsoft.com/office/powerpoint/2018/8/main">
  <p188:cm id="{0E225D68-5221-8B40-BCE9-F234288EBE2E}" authorId="{5D752D8B-138D-3DF6-778B-6FB6C1B36C51}" created="2025-03-31T19:30:47.339">
    <pc:sldMkLst xmlns:pc="http://schemas.microsoft.com/office/powerpoint/2013/main/command">
      <pc:docMk/>
      <pc:sldMk cId="4119065139" sldId="389"/>
    </pc:sldMkLst>
    <p188:txBody>
      <a:bodyPr/>
      <a:lstStyle/>
      <a:p>
        <a:r>
          <a:rPr lang="en-US"/>
          <a:t>Ditto my comments on the text from previous slides and next slides</a:t>
        </a:r>
      </a:p>
    </p188:txBody>
    <p188:extLst>
      <p:ext xmlns:p="http://schemas.openxmlformats.org/presentationml/2006/main" uri="{57CB4572-C831-44C2-8A1C-0ADB6CCDFE69}">
        <p223:reactions xmlns:p223="http://schemas.microsoft.com/office/powerpoint/2022/03/main">
          <p223:rxn type="👍">
            <p223:instance time="2025-04-06T00:53:56.782" authorId="{6CD0E6E6-E368-9AD9-8399-279A1E9129C3}"/>
          </p223:rxn>
        </p223:reactions>
      </p:ext>
    </p188:extLst>
  </p188:cm>
</p188:cmLst>
</file>

<file path=ppt/comments/modernComment_189_65D8630.xml><?xml version="1.0" encoding="utf-8"?>
<p188:cmLst xmlns:a="http://schemas.openxmlformats.org/drawingml/2006/main" xmlns:r="http://schemas.openxmlformats.org/officeDocument/2006/relationships" xmlns:p188="http://schemas.microsoft.com/office/powerpoint/2018/8/main">
  <p188:cm id="{293CA2A3-EF20-4745-AE6B-39104A39A0F1}" authorId="{5D752D8B-138D-3DF6-778B-6FB6C1B36C51}" created="2025-03-31T19:45:48.164">
    <pc:sldMkLst xmlns:pc="http://schemas.microsoft.com/office/powerpoint/2013/main/command">
      <pc:docMk/>
      <pc:sldMk cId="106792496" sldId="393"/>
    </pc:sldMkLst>
    <p188:txBody>
      <a:bodyPr/>
      <a:lstStyle/>
      <a:p>
        <a:r>
          <a:rPr lang="en-US"/>
          <a:t>Make these a little more bulleted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63382E-39D2-214A-BD32-6A88F16428CB}" type="datetimeFigureOut">
              <a:rPr lang="en-US" smtClean="0"/>
              <a:t>4/7/2025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6B40E1-6B58-6542-B459-683BEC69D23B}" type="slidenum">
              <a:rPr lang="en-US" smtClean="0"/>
              <a:t>‹#›</a:t>
            </a:fld>
            <a:endParaRPr lang="en-US"/>
          </a:p>
        </p:txBody>
      </p:sp>
    </p:spTree>
    <p:extLst>
      <p:ext uri="{BB962C8B-B14F-4D97-AF65-F5344CB8AC3E}">
        <p14:creationId xmlns:p14="http://schemas.microsoft.com/office/powerpoint/2010/main" val="2006911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General introduction slide</a:t>
            </a:r>
          </a:p>
        </p:txBody>
      </p:sp>
      <p:sp>
        <p:nvSpPr>
          <p:cNvPr id="4" name="Slide Number Placeholder 3"/>
          <p:cNvSpPr>
            <a:spLocks noGrp="1"/>
          </p:cNvSpPr>
          <p:nvPr>
            <p:ph type="sldNum" sz="quarter" idx="5"/>
          </p:nvPr>
        </p:nvSpPr>
        <p:spPr/>
        <p:txBody>
          <a:bodyPr/>
          <a:lstStyle/>
          <a:p>
            <a:fld id="{716B40E1-6B58-6542-B459-683BEC69D23B}" type="slidenum">
              <a:rPr lang="en-US" smtClean="0"/>
              <a:t>2</a:t>
            </a:fld>
            <a:endParaRPr lang="en-US"/>
          </a:p>
        </p:txBody>
      </p:sp>
    </p:spTree>
    <p:extLst>
      <p:ext uri="{BB962C8B-B14F-4D97-AF65-F5344CB8AC3E}">
        <p14:creationId xmlns:p14="http://schemas.microsoft.com/office/powerpoint/2010/main" val="35171634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4A5E95-7684-0864-D270-C8CDF536FB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AA7C2C-DF21-566D-6529-6EEE3FA36F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C6D46A-E6E0-365F-2787-240982F4A50F}"/>
              </a:ext>
            </a:extLst>
          </p:cNvPr>
          <p:cNvSpPr>
            <a:spLocks noGrp="1"/>
          </p:cNvSpPr>
          <p:nvPr>
            <p:ph type="body" idx="1"/>
          </p:nvPr>
        </p:nvSpPr>
        <p:spPr/>
        <p:txBody>
          <a:bodyPr/>
          <a:lstStyle/>
          <a:p>
            <a:r>
              <a:rPr lang="en-US"/>
              <a:t>Full text slide</a:t>
            </a:r>
          </a:p>
        </p:txBody>
      </p:sp>
      <p:sp>
        <p:nvSpPr>
          <p:cNvPr id="4" name="Slide Number Placeholder 3">
            <a:extLst>
              <a:ext uri="{FF2B5EF4-FFF2-40B4-BE49-F238E27FC236}">
                <a16:creationId xmlns:a16="http://schemas.microsoft.com/office/drawing/2014/main" id="{95C725B7-0407-D76A-8BF8-90230F3027CA}"/>
              </a:ext>
            </a:extLst>
          </p:cNvPr>
          <p:cNvSpPr>
            <a:spLocks noGrp="1"/>
          </p:cNvSpPr>
          <p:nvPr>
            <p:ph type="sldNum" sz="quarter" idx="5"/>
          </p:nvPr>
        </p:nvSpPr>
        <p:spPr/>
        <p:txBody>
          <a:bodyPr/>
          <a:lstStyle/>
          <a:p>
            <a:fld id="{716B40E1-6B58-6542-B459-683BEC69D23B}" type="slidenum">
              <a:rPr lang="en-US" smtClean="0"/>
              <a:t>11</a:t>
            </a:fld>
            <a:endParaRPr lang="en-US"/>
          </a:p>
        </p:txBody>
      </p:sp>
    </p:spTree>
    <p:extLst>
      <p:ext uri="{BB962C8B-B14F-4D97-AF65-F5344CB8AC3E}">
        <p14:creationId xmlns:p14="http://schemas.microsoft.com/office/powerpoint/2010/main" val="2153658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General introduction slide</a:t>
            </a:r>
          </a:p>
        </p:txBody>
      </p:sp>
      <p:sp>
        <p:nvSpPr>
          <p:cNvPr id="4" name="Slide Number Placeholder 3"/>
          <p:cNvSpPr>
            <a:spLocks noGrp="1"/>
          </p:cNvSpPr>
          <p:nvPr>
            <p:ph type="sldNum" sz="quarter" idx="5"/>
          </p:nvPr>
        </p:nvSpPr>
        <p:spPr/>
        <p:txBody>
          <a:bodyPr/>
          <a:lstStyle/>
          <a:p>
            <a:fld id="{716B40E1-6B58-6542-B459-683BEC69D23B}" type="slidenum">
              <a:rPr lang="en-US" smtClean="0"/>
              <a:t>3</a:t>
            </a:fld>
            <a:endParaRPr lang="en-US"/>
          </a:p>
        </p:txBody>
      </p:sp>
    </p:spTree>
    <p:extLst>
      <p:ext uri="{BB962C8B-B14F-4D97-AF65-F5344CB8AC3E}">
        <p14:creationId xmlns:p14="http://schemas.microsoft.com/office/powerpoint/2010/main" val="2930511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Full text slide</a:t>
            </a:r>
          </a:p>
        </p:txBody>
      </p:sp>
      <p:sp>
        <p:nvSpPr>
          <p:cNvPr id="4" name="Slide Number Placeholder 3"/>
          <p:cNvSpPr>
            <a:spLocks noGrp="1"/>
          </p:cNvSpPr>
          <p:nvPr>
            <p:ph type="sldNum" sz="quarter" idx="5"/>
          </p:nvPr>
        </p:nvSpPr>
        <p:spPr/>
        <p:txBody>
          <a:bodyPr/>
          <a:lstStyle/>
          <a:p>
            <a:fld id="{716B40E1-6B58-6542-B459-683BEC69D23B}" type="slidenum">
              <a:rPr lang="en-US" smtClean="0"/>
              <a:t>4</a:t>
            </a:fld>
            <a:endParaRPr lang="en-US"/>
          </a:p>
        </p:txBody>
      </p:sp>
    </p:spTree>
    <p:extLst>
      <p:ext uri="{BB962C8B-B14F-4D97-AF65-F5344CB8AC3E}">
        <p14:creationId xmlns:p14="http://schemas.microsoft.com/office/powerpoint/2010/main" val="3115750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Full text slide</a:t>
            </a:r>
          </a:p>
        </p:txBody>
      </p:sp>
      <p:sp>
        <p:nvSpPr>
          <p:cNvPr id="4" name="Slide Number Placeholder 3"/>
          <p:cNvSpPr>
            <a:spLocks noGrp="1"/>
          </p:cNvSpPr>
          <p:nvPr>
            <p:ph type="sldNum" sz="quarter" idx="5"/>
          </p:nvPr>
        </p:nvSpPr>
        <p:spPr/>
        <p:txBody>
          <a:bodyPr/>
          <a:lstStyle/>
          <a:p>
            <a:fld id="{716B40E1-6B58-6542-B459-683BEC69D23B}" type="slidenum">
              <a:rPr lang="en-US" smtClean="0"/>
              <a:t>5</a:t>
            </a:fld>
            <a:endParaRPr lang="en-US"/>
          </a:p>
        </p:txBody>
      </p:sp>
    </p:spTree>
    <p:extLst>
      <p:ext uri="{BB962C8B-B14F-4D97-AF65-F5344CB8AC3E}">
        <p14:creationId xmlns:p14="http://schemas.microsoft.com/office/powerpoint/2010/main" val="3242954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23B3E6-78E5-A539-68FF-C027154D65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70D4E1-50CE-D678-C959-55AE6C442D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2B674E-AE7E-42B3-1AC3-72A91DE919B6}"/>
              </a:ext>
            </a:extLst>
          </p:cNvPr>
          <p:cNvSpPr>
            <a:spLocks noGrp="1"/>
          </p:cNvSpPr>
          <p:nvPr>
            <p:ph type="body" idx="1"/>
          </p:nvPr>
        </p:nvSpPr>
        <p:spPr/>
        <p:txBody>
          <a:bodyPr/>
          <a:lstStyle/>
          <a:p>
            <a:r>
              <a:rPr lang="en-US"/>
              <a:t>Full text slide</a:t>
            </a:r>
          </a:p>
        </p:txBody>
      </p:sp>
      <p:sp>
        <p:nvSpPr>
          <p:cNvPr id="4" name="Slide Number Placeholder 3">
            <a:extLst>
              <a:ext uri="{FF2B5EF4-FFF2-40B4-BE49-F238E27FC236}">
                <a16:creationId xmlns:a16="http://schemas.microsoft.com/office/drawing/2014/main" id="{0C0A1DA1-6E37-E01E-9B33-62191C67AE73}"/>
              </a:ext>
            </a:extLst>
          </p:cNvPr>
          <p:cNvSpPr>
            <a:spLocks noGrp="1"/>
          </p:cNvSpPr>
          <p:nvPr>
            <p:ph type="sldNum" sz="quarter" idx="5"/>
          </p:nvPr>
        </p:nvSpPr>
        <p:spPr/>
        <p:txBody>
          <a:bodyPr/>
          <a:lstStyle/>
          <a:p>
            <a:fld id="{716B40E1-6B58-6542-B459-683BEC69D23B}" type="slidenum">
              <a:rPr lang="en-US" smtClean="0"/>
              <a:t>6</a:t>
            </a:fld>
            <a:endParaRPr lang="en-US"/>
          </a:p>
        </p:txBody>
      </p:sp>
    </p:spTree>
    <p:extLst>
      <p:ext uri="{BB962C8B-B14F-4D97-AF65-F5344CB8AC3E}">
        <p14:creationId xmlns:p14="http://schemas.microsoft.com/office/powerpoint/2010/main" val="2643496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Right click</a:t>
            </a:r>
          </a:p>
          <a:p>
            <a:endParaRPr lang="en-US"/>
          </a:p>
          <a:p>
            <a:r>
              <a:rPr lang="en-US" dirty="0"/>
              <a:t>Select Change Picture from file to change out the photo</a:t>
            </a:r>
          </a:p>
        </p:txBody>
      </p:sp>
      <p:sp>
        <p:nvSpPr>
          <p:cNvPr id="4" name="Slide Number Placeholder 3"/>
          <p:cNvSpPr>
            <a:spLocks noGrp="1"/>
          </p:cNvSpPr>
          <p:nvPr>
            <p:ph type="sldNum" sz="quarter" idx="5"/>
          </p:nvPr>
        </p:nvSpPr>
        <p:spPr/>
        <p:txBody>
          <a:bodyPr/>
          <a:lstStyle/>
          <a:p>
            <a:fld id="{716B40E1-6B58-6542-B459-683BEC69D23B}" type="slidenum">
              <a:rPr lang="en-US" smtClean="0"/>
              <a:t>7</a:t>
            </a:fld>
            <a:endParaRPr lang="en-US"/>
          </a:p>
        </p:txBody>
      </p:sp>
    </p:spTree>
    <p:extLst>
      <p:ext uri="{BB962C8B-B14F-4D97-AF65-F5344CB8AC3E}">
        <p14:creationId xmlns:p14="http://schemas.microsoft.com/office/powerpoint/2010/main" val="3152251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96C7F-BF81-B17F-E17A-69E93E4F43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D9F713-DC2E-9557-FFD4-6996BF4D28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89CADD-5C77-D2C3-76F8-656BB16E3E1C}"/>
              </a:ext>
            </a:extLst>
          </p:cNvPr>
          <p:cNvSpPr>
            <a:spLocks noGrp="1"/>
          </p:cNvSpPr>
          <p:nvPr>
            <p:ph type="body" idx="1"/>
          </p:nvPr>
        </p:nvSpPr>
        <p:spPr/>
        <p:txBody>
          <a:bodyPr/>
          <a:lstStyle/>
          <a:p>
            <a:r>
              <a:rPr lang="en-US"/>
              <a:t>Full text slide</a:t>
            </a:r>
          </a:p>
        </p:txBody>
      </p:sp>
      <p:sp>
        <p:nvSpPr>
          <p:cNvPr id="4" name="Slide Number Placeholder 3">
            <a:extLst>
              <a:ext uri="{FF2B5EF4-FFF2-40B4-BE49-F238E27FC236}">
                <a16:creationId xmlns:a16="http://schemas.microsoft.com/office/drawing/2014/main" id="{11D21406-EFE7-2E1D-48CC-31F238B85E5D}"/>
              </a:ext>
            </a:extLst>
          </p:cNvPr>
          <p:cNvSpPr>
            <a:spLocks noGrp="1"/>
          </p:cNvSpPr>
          <p:nvPr>
            <p:ph type="sldNum" sz="quarter" idx="5"/>
          </p:nvPr>
        </p:nvSpPr>
        <p:spPr/>
        <p:txBody>
          <a:bodyPr/>
          <a:lstStyle/>
          <a:p>
            <a:fld id="{716B40E1-6B58-6542-B459-683BEC69D23B}" type="slidenum">
              <a:rPr lang="en-US" smtClean="0"/>
              <a:t>8</a:t>
            </a:fld>
            <a:endParaRPr lang="en-US"/>
          </a:p>
        </p:txBody>
      </p:sp>
    </p:spTree>
    <p:extLst>
      <p:ext uri="{BB962C8B-B14F-4D97-AF65-F5344CB8AC3E}">
        <p14:creationId xmlns:p14="http://schemas.microsoft.com/office/powerpoint/2010/main" val="1858993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E3AB7E-C689-472A-641E-8493D1AAFA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4331FC-E038-3A74-AC63-478CBEB2A3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7B1F35-760B-C984-960C-0547F04ED972}"/>
              </a:ext>
            </a:extLst>
          </p:cNvPr>
          <p:cNvSpPr>
            <a:spLocks noGrp="1"/>
          </p:cNvSpPr>
          <p:nvPr>
            <p:ph type="body" idx="1"/>
          </p:nvPr>
        </p:nvSpPr>
        <p:spPr/>
        <p:txBody>
          <a:bodyPr/>
          <a:lstStyle/>
          <a:p>
            <a:r>
              <a:rPr lang="en-US"/>
              <a:t>Full text slide</a:t>
            </a:r>
          </a:p>
        </p:txBody>
      </p:sp>
      <p:sp>
        <p:nvSpPr>
          <p:cNvPr id="4" name="Slide Number Placeholder 3">
            <a:extLst>
              <a:ext uri="{FF2B5EF4-FFF2-40B4-BE49-F238E27FC236}">
                <a16:creationId xmlns:a16="http://schemas.microsoft.com/office/drawing/2014/main" id="{453D3B47-8C27-C8AD-4A7C-731CF4D659D2}"/>
              </a:ext>
            </a:extLst>
          </p:cNvPr>
          <p:cNvSpPr>
            <a:spLocks noGrp="1"/>
          </p:cNvSpPr>
          <p:nvPr>
            <p:ph type="sldNum" sz="quarter" idx="5"/>
          </p:nvPr>
        </p:nvSpPr>
        <p:spPr/>
        <p:txBody>
          <a:bodyPr/>
          <a:lstStyle/>
          <a:p>
            <a:fld id="{716B40E1-6B58-6542-B459-683BEC69D23B}" type="slidenum">
              <a:rPr lang="en-US" smtClean="0"/>
              <a:t>9</a:t>
            </a:fld>
            <a:endParaRPr lang="en-US"/>
          </a:p>
        </p:txBody>
      </p:sp>
    </p:spTree>
    <p:extLst>
      <p:ext uri="{BB962C8B-B14F-4D97-AF65-F5344CB8AC3E}">
        <p14:creationId xmlns:p14="http://schemas.microsoft.com/office/powerpoint/2010/main" val="4175460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0338E2-6654-6D5E-3FAC-13538E2083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6C25E0-6F71-0A55-2442-49842EE61E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FC9312-BB07-73B2-89C1-A343B9DA5796}"/>
              </a:ext>
            </a:extLst>
          </p:cNvPr>
          <p:cNvSpPr>
            <a:spLocks noGrp="1"/>
          </p:cNvSpPr>
          <p:nvPr>
            <p:ph type="body" idx="1"/>
          </p:nvPr>
        </p:nvSpPr>
        <p:spPr/>
        <p:txBody>
          <a:bodyPr/>
          <a:lstStyle/>
          <a:p>
            <a:r>
              <a:rPr lang="en-US"/>
              <a:t>Full text slide</a:t>
            </a:r>
          </a:p>
        </p:txBody>
      </p:sp>
      <p:sp>
        <p:nvSpPr>
          <p:cNvPr id="4" name="Slide Number Placeholder 3">
            <a:extLst>
              <a:ext uri="{FF2B5EF4-FFF2-40B4-BE49-F238E27FC236}">
                <a16:creationId xmlns:a16="http://schemas.microsoft.com/office/drawing/2014/main" id="{36584FB4-E810-815C-A278-B063E22DBCDB}"/>
              </a:ext>
            </a:extLst>
          </p:cNvPr>
          <p:cNvSpPr>
            <a:spLocks noGrp="1"/>
          </p:cNvSpPr>
          <p:nvPr>
            <p:ph type="sldNum" sz="quarter" idx="5"/>
          </p:nvPr>
        </p:nvSpPr>
        <p:spPr/>
        <p:txBody>
          <a:bodyPr/>
          <a:lstStyle/>
          <a:p>
            <a:fld id="{716B40E1-6B58-6542-B459-683BEC69D23B}" type="slidenum">
              <a:rPr lang="en-US" smtClean="0"/>
              <a:t>10</a:t>
            </a:fld>
            <a:endParaRPr lang="en-US"/>
          </a:p>
        </p:txBody>
      </p:sp>
    </p:spTree>
    <p:extLst>
      <p:ext uri="{BB962C8B-B14F-4D97-AF65-F5344CB8AC3E}">
        <p14:creationId xmlns:p14="http://schemas.microsoft.com/office/powerpoint/2010/main" val="29693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ue Slide">
    <p:bg>
      <p:bgPr>
        <a:solidFill>
          <a:srgbClr val="00509A"/>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9667602-36C6-AD4B-A000-91432EB808E0}"/>
              </a:ext>
              <a:ext uri="{C183D7F6-B498-43B3-948B-1728B52AA6E4}">
                <adec:decorative xmlns:adec="http://schemas.microsoft.com/office/drawing/2017/decorative" val="1"/>
              </a:ext>
            </a:extLst>
          </p:cNvPr>
          <p:cNvSpPr/>
          <p:nvPr userDrawn="1"/>
        </p:nvSpPr>
        <p:spPr>
          <a:xfrm rot="5400000">
            <a:off x="2667001" y="-2666997"/>
            <a:ext cx="6858000" cy="12191998"/>
          </a:xfrm>
          <a:prstGeom prst="rect">
            <a:avLst/>
          </a:prstGeom>
          <a:solidFill>
            <a:srgbClr val="0050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716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Grid Block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C48CE8E-5B1A-3440-BE06-3A2B68613173}"/>
              </a:ext>
              <a:ext uri="{C183D7F6-B498-43B3-948B-1728B52AA6E4}">
                <adec:decorative xmlns:adec="http://schemas.microsoft.com/office/drawing/2017/decorative" val="1"/>
              </a:ext>
            </a:extLst>
          </p:cNvPr>
          <p:cNvSpPr/>
          <p:nvPr userDrawn="1"/>
        </p:nvSpPr>
        <p:spPr>
          <a:xfrm rot="5400000">
            <a:off x="6030687" y="-6030684"/>
            <a:ext cx="130629" cy="12192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Embry-Riddle wordmark">
            <a:extLst>
              <a:ext uri="{FF2B5EF4-FFF2-40B4-BE49-F238E27FC236}">
                <a16:creationId xmlns:a16="http://schemas.microsoft.com/office/drawing/2014/main" id="{093343DA-253A-5240-AC7D-1B8C7493CDEC}"/>
              </a:ext>
            </a:extLst>
          </p:cNvPr>
          <p:cNvPicPr>
            <a:picLocks noChangeAspect="1"/>
          </p:cNvPicPr>
          <p:nvPr userDrawn="1"/>
        </p:nvPicPr>
        <p:blipFill>
          <a:blip r:embed="rId2"/>
          <a:stretch>
            <a:fillRect/>
          </a:stretch>
        </p:blipFill>
        <p:spPr>
          <a:xfrm>
            <a:off x="10117874" y="332678"/>
            <a:ext cx="1828800" cy="304800"/>
          </a:xfrm>
          <a:prstGeom prst="rect">
            <a:avLst/>
          </a:prstGeom>
        </p:spPr>
      </p:pic>
      <p:sp>
        <p:nvSpPr>
          <p:cNvPr id="10" name="Picture Placeholder 6">
            <a:extLst>
              <a:ext uri="{FF2B5EF4-FFF2-40B4-BE49-F238E27FC236}">
                <a16:creationId xmlns:a16="http://schemas.microsoft.com/office/drawing/2014/main" id="{C6F01912-8A2F-3D4C-B185-CB877EFEA24F}"/>
              </a:ext>
            </a:extLst>
          </p:cNvPr>
          <p:cNvSpPr>
            <a:spLocks noGrp="1"/>
          </p:cNvSpPr>
          <p:nvPr>
            <p:ph type="pic" sz="quarter" idx="19"/>
          </p:nvPr>
        </p:nvSpPr>
        <p:spPr>
          <a:xfrm>
            <a:off x="732454" y="1096832"/>
            <a:ext cx="2532270" cy="2534279"/>
          </a:xfrm>
        </p:spPr>
        <p:txBody>
          <a:bodyPr rtlCol="0">
            <a:normAutofit/>
          </a:bodyPr>
          <a:lstStyle/>
          <a:p>
            <a:pPr lvl="0"/>
            <a:endParaRPr lang="id-ID" noProof="0"/>
          </a:p>
        </p:txBody>
      </p:sp>
      <p:sp>
        <p:nvSpPr>
          <p:cNvPr id="29" name="Rectangle 28">
            <a:extLst>
              <a:ext uri="{FF2B5EF4-FFF2-40B4-BE49-F238E27FC236}">
                <a16:creationId xmlns:a16="http://schemas.microsoft.com/office/drawing/2014/main" id="{149DF6E0-B234-7F41-BF47-8693198B5928}"/>
              </a:ext>
              <a:ext uri="{C183D7F6-B498-43B3-948B-1728B52AA6E4}">
                <adec:decorative xmlns:adec="http://schemas.microsoft.com/office/drawing/2017/decorative" val="1"/>
              </a:ext>
            </a:extLst>
          </p:cNvPr>
          <p:cNvSpPr/>
          <p:nvPr userDrawn="1"/>
        </p:nvSpPr>
        <p:spPr>
          <a:xfrm>
            <a:off x="3467924" y="1096831"/>
            <a:ext cx="2532270" cy="2534279"/>
          </a:xfrm>
          <a:prstGeom prst="rect">
            <a:avLst/>
          </a:prstGeom>
          <a:solidFill>
            <a:srgbClr val="FCC1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highlight>
                <a:srgbClr val="FCC100"/>
              </a:highlight>
            </a:endParaRPr>
          </a:p>
        </p:txBody>
      </p:sp>
      <p:sp>
        <p:nvSpPr>
          <p:cNvPr id="24" name="Picture Placeholder 6">
            <a:extLst>
              <a:ext uri="{FF2B5EF4-FFF2-40B4-BE49-F238E27FC236}">
                <a16:creationId xmlns:a16="http://schemas.microsoft.com/office/drawing/2014/main" id="{DEB0ADEB-C167-3146-9A39-32EA9FBC3228}"/>
              </a:ext>
            </a:extLst>
          </p:cNvPr>
          <p:cNvSpPr>
            <a:spLocks noGrp="1"/>
          </p:cNvSpPr>
          <p:nvPr>
            <p:ph type="pic" sz="quarter" idx="23"/>
          </p:nvPr>
        </p:nvSpPr>
        <p:spPr>
          <a:xfrm>
            <a:off x="6211979" y="1096832"/>
            <a:ext cx="2532270" cy="2534279"/>
          </a:xfrm>
        </p:spPr>
        <p:txBody>
          <a:bodyPr rtlCol="0">
            <a:normAutofit/>
          </a:bodyPr>
          <a:lstStyle/>
          <a:p>
            <a:pPr lvl="0"/>
            <a:endParaRPr lang="id-ID" noProof="0"/>
          </a:p>
        </p:txBody>
      </p:sp>
      <p:sp>
        <p:nvSpPr>
          <p:cNvPr id="25" name="Picture Placeholder 6">
            <a:extLst>
              <a:ext uri="{FF2B5EF4-FFF2-40B4-BE49-F238E27FC236}">
                <a16:creationId xmlns:a16="http://schemas.microsoft.com/office/drawing/2014/main" id="{9D8CFFDA-3410-724F-904A-AE70C9D0DACD}"/>
              </a:ext>
            </a:extLst>
          </p:cNvPr>
          <p:cNvSpPr>
            <a:spLocks noGrp="1"/>
          </p:cNvSpPr>
          <p:nvPr>
            <p:ph type="pic" sz="quarter" idx="24"/>
          </p:nvPr>
        </p:nvSpPr>
        <p:spPr>
          <a:xfrm>
            <a:off x="8947449" y="1096832"/>
            <a:ext cx="2532270" cy="2534279"/>
          </a:xfrm>
        </p:spPr>
        <p:txBody>
          <a:bodyPr rtlCol="0">
            <a:normAutofit/>
          </a:bodyPr>
          <a:lstStyle/>
          <a:p>
            <a:pPr lvl="0"/>
            <a:endParaRPr lang="id-ID" noProof="0"/>
          </a:p>
        </p:txBody>
      </p:sp>
      <p:sp>
        <p:nvSpPr>
          <p:cNvPr id="31" name="Rectangle 30">
            <a:extLst>
              <a:ext uri="{FF2B5EF4-FFF2-40B4-BE49-F238E27FC236}">
                <a16:creationId xmlns:a16="http://schemas.microsoft.com/office/drawing/2014/main" id="{1E6D4BC0-1008-3D42-8901-29757DC16773}"/>
              </a:ext>
              <a:ext uri="{C183D7F6-B498-43B3-948B-1728B52AA6E4}">
                <adec:decorative xmlns:adec="http://schemas.microsoft.com/office/drawing/2017/decorative" val="1"/>
              </a:ext>
            </a:extLst>
          </p:cNvPr>
          <p:cNvSpPr/>
          <p:nvPr userDrawn="1"/>
        </p:nvSpPr>
        <p:spPr>
          <a:xfrm>
            <a:off x="732454" y="3847867"/>
            <a:ext cx="2532270" cy="25342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highlight>
                <a:srgbClr val="FCC100"/>
              </a:highlight>
            </a:endParaRPr>
          </a:p>
        </p:txBody>
      </p:sp>
      <p:sp>
        <p:nvSpPr>
          <p:cNvPr id="18" name="Picture Placeholder 6">
            <a:extLst>
              <a:ext uri="{FF2B5EF4-FFF2-40B4-BE49-F238E27FC236}">
                <a16:creationId xmlns:a16="http://schemas.microsoft.com/office/drawing/2014/main" id="{E6119E26-FE16-CF4A-AF8C-EB4189FF677B}"/>
              </a:ext>
            </a:extLst>
          </p:cNvPr>
          <p:cNvSpPr>
            <a:spLocks noGrp="1"/>
          </p:cNvSpPr>
          <p:nvPr>
            <p:ph type="pic" sz="quarter" idx="14"/>
          </p:nvPr>
        </p:nvSpPr>
        <p:spPr>
          <a:xfrm>
            <a:off x="3467924" y="3848826"/>
            <a:ext cx="2532270" cy="2534279"/>
          </a:xfrm>
        </p:spPr>
        <p:txBody>
          <a:bodyPr rtlCol="0">
            <a:normAutofit/>
          </a:bodyPr>
          <a:lstStyle/>
          <a:p>
            <a:pPr lvl="0"/>
            <a:endParaRPr lang="id-ID" noProof="0"/>
          </a:p>
        </p:txBody>
      </p:sp>
      <p:sp>
        <p:nvSpPr>
          <p:cNvPr id="20" name="Picture Placeholder 6">
            <a:extLst>
              <a:ext uri="{FF2B5EF4-FFF2-40B4-BE49-F238E27FC236}">
                <a16:creationId xmlns:a16="http://schemas.microsoft.com/office/drawing/2014/main" id="{8572892F-1839-064E-A139-0CEA16D8D66B}"/>
              </a:ext>
            </a:extLst>
          </p:cNvPr>
          <p:cNvSpPr>
            <a:spLocks noGrp="1"/>
          </p:cNvSpPr>
          <p:nvPr>
            <p:ph type="pic" sz="quarter" idx="21"/>
          </p:nvPr>
        </p:nvSpPr>
        <p:spPr>
          <a:xfrm>
            <a:off x="6211979" y="3848826"/>
            <a:ext cx="2532270" cy="2534279"/>
          </a:xfrm>
        </p:spPr>
        <p:txBody>
          <a:bodyPr rtlCol="0">
            <a:normAutofit/>
          </a:bodyPr>
          <a:lstStyle/>
          <a:p>
            <a:pPr lvl="0"/>
            <a:endParaRPr lang="id-ID" noProof="0"/>
          </a:p>
        </p:txBody>
      </p:sp>
      <p:sp>
        <p:nvSpPr>
          <p:cNvPr id="28" name="Rectangle 27">
            <a:extLst>
              <a:ext uri="{FF2B5EF4-FFF2-40B4-BE49-F238E27FC236}">
                <a16:creationId xmlns:a16="http://schemas.microsoft.com/office/drawing/2014/main" id="{B290F46A-CA4A-9645-92EF-4A3C9518FFBB}"/>
              </a:ext>
              <a:ext uri="{C183D7F6-B498-43B3-948B-1728B52AA6E4}">
                <adec:decorative xmlns:adec="http://schemas.microsoft.com/office/drawing/2017/decorative" val="1"/>
              </a:ext>
            </a:extLst>
          </p:cNvPr>
          <p:cNvSpPr/>
          <p:nvPr userDrawn="1"/>
        </p:nvSpPr>
        <p:spPr>
          <a:xfrm>
            <a:off x="8947450" y="3847867"/>
            <a:ext cx="2553612" cy="2535238"/>
          </a:xfrm>
          <a:prstGeom prst="rect">
            <a:avLst/>
          </a:prstGeom>
          <a:solidFill>
            <a:srgbClr val="0050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Tree>
    <p:extLst>
      <p:ext uri="{BB962C8B-B14F-4D97-AF65-F5344CB8AC3E}">
        <p14:creationId xmlns:p14="http://schemas.microsoft.com/office/powerpoint/2010/main" val="3317232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Wide Photo Top">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130631"/>
            <a:ext cx="12192000" cy="3298369"/>
          </a:xfrm>
        </p:spPr>
        <p:txBody>
          <a:bodyPr rtlCol="0">
            <a:normAutofit/>
          </a:bodyPr>
          <a:lstStyle/>
          <a:p>
            <a:pPr lvl="0"/>
            <a:endParaRPr lang="id-ID" noProof="0"/>
          </a:p>
        </p:txBody>
      </p:sp>
      <p:sp>
        <p:nvSpPr>
          <p:cNvPr id="5" name="Rectangle 4">
            <a:extLst>
              <a:ext uri="{FF2B5EF4-FFF2-40B4-BE49-F238E27FC236}">
                <a16:creationId xmlns:a16="http://schemas.microsoft.com/office/drawing/2014/main" id="{E5B4E21C-D8F7-1744-86C3-3A232A5D7CF9}"/>
              </a:ext>
              <a:ext uri="{C183D7F6-B498-43B3-948B-1728B52AA6E4}">
                <adec:decorative xmlns:adec="http://schemas.microsoft.com/office/drawing/2017/decorative" val="1"/>
              </a:ext>
            </a:extLst>
          </p:cNvPr>
          <p:cNvSpPr/>
          <p:nvPr userDrawn="1"/>
        </p:nvSpPr>
        <p:spPr>
          <a:xfrm rot="5400000">
            <a:off x="6030687" y="-6030684"/>
            <a:ext cx="130629" cy="12192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2849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Photo Blue Overlay">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130631"/>
            <a:ext cx="12191999" cy="6727368"/>
          </a:xfrm>
        </p:spPr>
        <p:txBody>
          <a:bodyPr rtlCol="0">
            <a:normAutofit/>
          </a:bodyPr>
          <a:lstStyle/>
          <a:p>
            <a:pPr lvl="0"/>
            <a:endParaRPr lang="id-ID" noProof="0"/>
          </a:p>
        </p:txBody>
      </p:sp>
      <p:sp>
        <p:nvSpPr>
          <p:cNvPr id="6" name="Rectangle 5">
            <a:extLst>
              <a:ext uri="{FF2B5EF4-FFF2-40B4-BE49-F238E27FC236}">
                <a16:creationId xmlns:a16="http://schemas.microsoft.com/office/drawing/2014/main" id="{4399BA26-EDCB-AC4B-9868-01158775465D}"/>
              </a:ext>
              <a:ext uri="{C183D7F6-B498-43B3-948B-1728B52AA6E4}">
                <adec:decorative xmlns:adec="http://schemas.microsoft.com/office/drawing/2017/decorative" val="1"/>
              </a:ext>
            </a:extLst>
          </p:cNvPr>
          <p:cNvSpPr/>
          <p:nvPr userDrawn="1"/>
        </p:nvSpPr>
        <p:spPr>
          <a:xfrm rot="5400000">
            <a:off x="6030687" y="-6030684"/>
            <a:ext cx="130629" cy="12192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2EFEF6E-DFBA-9E4C-94AE-F73781D3D919}"/>
              </a:ext>
              <a:ext uri="{C183D7F6-B498-43B3-948B-1728B52AA6E4}">
                <adec:decorative xmlns:adec="http://schemas.microsoft.com/office/drawing/2017/decorative" val="1"/>
              </a:ext>
            </a:extLst>
          </p:cNvPr>
          <p:cNvSpPr/>
          <p:nvPr userDrawn="1"/>
        </p:nvSpPr>
        <p:spPr>
          <a:xfrm>
            <a:off x="1" y="130632"/>
            <a:ext cx="12191999" cy="6727368"/>
          </a:xfrm>
          <a:prstGeom prst="rect">
            <a:avLst/>
          </a:prstGeom>
          <a:solidFill>
            <a:srgbClr val="00509A">
              <a:alpha val="88000"/>
            </a:srgb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2301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1579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rey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9667602-36C6-AD4B-A000-91432EB808E0}"/>
              </a:ext>
              <a:ext uri="{C183D7F6-B498-43B3-948B-1728B52AA6E4}">
                <adec:decorative xmlns:adec="http://schemas.microsoft.com/office/drawing/2017/decorative" val="1"/>
              </a:ext>
            </a:extLst>
          </p:cNvPr>
          <p:cNvSpPr/>
          <p:nvPr userDrawn="1"/>
        </p:nvSpPr>
        <p:spPr>
          <a:xfrm rot="5400000">
            <a:off x="2667001" y="-2666997"/>
            <a:ext cx="6858000" cy="1219199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3536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ull Photo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130631"/>
            <a:ext cx="12191999" cy="6727368"/>
          </a:xfrm>
        </p:spPr>
        <p:txBody>
          <a:bodyPr rtlCol="0">
            <a:normAutofit/>
          </a:bodyPr>
          <a:lstStyle/>
          <a:p>
            <a:pPr lvl="0"/>
            <a:endParaRPr lang="id-ID" noProof="0"/>
          </a:p>
        </p:txBody>
      </p:sp>
      <p:sp>
        <p:nvSpPr>
          <p:cNvPr id="6" name="Rectangle 5">
            <a:extLst>
              <a:ext uri="{FF2B5EF4-FFF2-40B4-BE49-F238E27FC236}">
                <a16:creationId xmlns:a16="http://schemas.microsoft.com/office/drawing/2014/main" id="{4399BA26-EDCB-AC4B-9868-01158775465D}"/>
              </a:ext>
              <a:ext uri="{C183D7F6-B498-43B3-948B-1728B52AA6E4}">
                <adec:decorative xmlns:adec="http://schemas.microsoft.com/office/drawing/2017/decorative" val="1"/>
              </a:ext>
            </a:extLst>
          </p:cNvPr>
          <p:cNvSpPr/>
          <p:nvPr userDrawn="1"/>
        </p:nvSpPr>
        <p:spPr>
          <a:xfrm rot="5400000">
            <a:off x="6030687" y="-6030684"/>
            <a:ext cx="130629" cy="12192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238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r and Eag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4720433-1BF1-DD46-86BC-2B9E6B0DF805}"/>
              </a:ext>
              <a:ext uri="{C183D7F6-B498-43B3-948B-1728B52AA6E4}">
                <adec:decorative xmlns:adec="http://schemas.microsoft.com/office/drawing/2017/decorative" val="1"/>
              </a:ext>
            </a:extLst>
          </p:cNvPr>
          <p:cNvSpPr/>
          <p:nvPr userDrawn="1"/>
        </p:nvSpPr>
        <p:spPr>
          <a:xfrm rot="5400000">
            <a:off x="6030687" y="-6030684"/>
            <a:ext cx="130629" cy="12192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Embry-Riddle wordmark.">
            <a:extLst>
              <a:ext uri="{FF2B5EF4-FFF2-40B4-BE49-F238E27FC236}">
                <a16:creationId xmlns:a16="http://schemas.microsoft.com/office/drawing/2014/main" id="{D5C2ECB1-A06C-5C4F-BDAC-D3DA513A00D7}"/>
              </a:ext>
            </a:extLst>
          </p:cNvPr>
          <p:cNvPicPr>
            <a:picLocks noChangeAspect="1"/>
          </p:cNvPicPr>
          <p:nvPr userDrawn="1"/>
        </p:nvPicPr>
        <p:blipFill>
          <a:blip r:embed="rId2"/>
          <a:stretch>
            <a:fillRect/>
          </a:stretch>
        </p:blipFill>
        <p:spPr>
          <a:xfrm>
            <a:off x="10117874" y="332678"/>
            <a:ext cx="1828800" cy="304800"/>
          </a:xfrm>
          <a:prstGeom prst="rect">
            <a:avLst/>
          </a:prstGeom>
        </p:spPr>
      </p:pic>
    </p:spTree>
    <p:extLst>
      <p:ext uri="{BB962C8B-B14F-4D97-AF65-F5344CB8AC3E}">
        <p14:creationId xmlns:p14="http://schemas.microsoft.com/office/powerpoint/2010/main" val="100177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Picture Lef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130632"/>
            <a:ext cx="6096000" cy="6727368"/>
          </a:xfrm>
        </p:spPr>
        <p:txBody>
          <a:bodyPr rtlCol="0">
            <a:normAutofit/>
          </a:bodyPr>
          <a:lstStyle/>
          <a:p>
            <a:pPr lvl="0"/>
            <a:endParaRPr lang="id-ID" noProof="0"/>
          </a:p>
        </p:txBody>
      </p:sp>
      <p:sp>
        <p:nvSpPr>
          <p:cNvPr id="10" name="Rectangle 9">
            <a:extLst>
              <a:ext uri="{FF2B5EF4-FFF2-40B4-BE49-F238E27FC236}">
                <a16:creationId xmlns:a16="http://schemas.microsoft.com/office/drawing/2014/main" id="{69ED6C0D-EBDB-8048-8A42-C8B750D3AE2E}"/>
              </a:ext>
              <a:ext uri="{C183D7F6-B498-43B3-948B-1728B52AA6E4}">
                <adec:decorative xmlns:adec="http://schemas.microsoft.com/office/drawing/2017/decorative" val="1"/>
              </a:ext>
            </a:extLst>
          </p:cNvPr>
          <p:cNvSpPr/>
          <p:nvPr userDrawn="1"/>
        </p:nvSpPr>
        <p:spPr>
          <a:xfrm rot="5400000">
            <a:off x="6030687" y="-6030684"/>
            <a:ext cx="130629" cy="12192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Embry-Riddle wordmark.">
            <a:extLst>
              <a:ext uri="{FF2B5EF4-FFF2-40B4-BE49-F238E27FC236}">
                <a16:creationId xmlns:a16="http://schemas.microsoft.com/office/drawing/2014/main" id="{41909F1C-71CB-D24C-AAC9-99E098F8C411}"/>
              </a:ext>
            </a:extLst>
          </p:cNvPr>
          <p:cNvPicPr>
            <a:picLocks noChangeAspect="1"/>
          </p:cNvPicPr>
          <p:nvPr userDrawn="1"/>
        </p:nvPicPr>
        <p:blipFill>
          <a:blip r:embed="rId2"/>
          <a:stretch>
            <a:fillRect/>
          </a:stretch>
        </p:blipFill>
        <p:spPr>
          <a:xfrm>
            <a:off x="10117874" y="332678"/>
            <a:ext cx="1828800" cy="304800"/>
          </a:xfrm>
          <a:prstGeom prst="rect">
            <a:avLst/>
          </a:prstGeom>
        </p:spPr>
      </p:pic>
    </p:spTree>
    <p:extLst>
      <p:ext uri="{BB962C8B-B14F-4D97-AF65-F5344CB8AC3E}">
        <p14:creationId xmlns:p14="http://schemas.microsoft.com/office/powerpoint/2010/main" val="3010960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Righ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6096000" y="130632"/>
            <a:ext cx="6096000" cy="6727368"/>
          </a:xfrm>
        </p:spPr>
        <p:txBody>
          <a:bodyPr rtlCol="0">
            <a:normAutofit/>
          </a:bodyPr>
          <a:lstStyle/>
          <a:p>
            <a:pPr lvl="0"/>
            <a:endParaRPr lang="id-ID" noProof="0"/>
          </a:p>
        </p:txBody>
      </p:sp>
      <p:sp>
        <p:nvSpPr>
          <p:cNvPr id="6" name="Rectangle 5">
            <a:extLst>
              <a:ext uri="{FF2B5EF4-FFF2-40B4-BE49-F238E27FC236}">
                <a16:creationId xmlns:a16="http://schemas.microsoft.com/office/drawing/2014/main" id="{4F3DD172-42CC-124A-9EAD-DBF3A73E0068}"/>
              </a:ext>
              <a:ext uri="{C183D7F6-B498-43B3-948B-1728B52AA6E4}">
                <adec:decorative xmlns:adec="http://schemas.microsoft.com/office/drawing/2017/decorative" val="1"/>
              </a:ext>
            </a:extLst>
          </p:cNvPr>
          <p:cNvSpPr/>
          <p:nvPr userDrawn="1"/>
        </p:nvSpPr>
        <p:spPr>
          <a:xfrm rot="5400000">
            <a:off x="6030687" y="-6030684"/>
            <a:ext cx="130629" cy="12192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Embry-Riddle wordmark">
            <a:extLst>
              <a:ext uri="{FF2B5EF4-FFF2-40B4-BE49-F238E27FC236}">
                <a16:creationId xmlns:a16="http://schemas.microsoft.com/office/drawing/2014/main" id="{1E80EC0A-110A-E24C-8252-9E6BDE8B2BC7}"/>
              </a:ext>
            </a:extLst>
          </p:cNvPr>
          <p:cNvPicPr>
            <a:picLocks noChangeAspect="1"/>
          </p:cNvPicPr>
          <p:nvPr userDrawn="1"/>
        </p:nvPicPr>
        <p:blipFill>
          <a:blip r:embed="rId2"/>
          <a:stretch>
            <a:fillRect/>
          </a:stretch>
        </p:blipFill>
        <p:spPr>
          <a:xfrm>
            <a:off x="252763" y="332678"/>
            <a:ext cx="1828800" cy="304800"/>
          </a:xfrm>
          <a:prstGeom prst="rect">
            <a:avLst/>
          </a:prstGeom>
        </p:spPr>
      </p:pic>
    </p:spTree>
    <p:extLst>
      <p:ext uri="{BB962C8B-B14F-4D97-AF65-F5344CB8AC3E}">
        <p14:creationId xmlns:p14="http://schemas.microsoft.com/office/powerpoint/2010/main" val="1029100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ey Bottom">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07C24F-5714-9146-B66B-2C051B258AAD}"/>
              </a:ext>
              <a:ext uri="{C183D7F6-B498-43B3-948B-1728B52AA6E4}">
                <adec:decorative xmlns:adec="http://schemas.microsoft.com/office/drawing/2017/decorative" val="1"/>
              </a:ext>
            </a:extLst>
          </p:cNvPr>
          <p:cNvSpPr/>
          <p:nvPr userDrawn="1"/>
        </p:nvSpPr>
        <p:spPr>
          <a:xfrm>
            <a:off x="4155" y="2416629"/>
            <a:ext cx="12187845" cy="44413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F33695F-4D59-104F-9559-894258EB7985}"/>
              </a:ext>
              <a:ext uri="{C183D7F6-B498-43B3-948B-1728B52AA6E4}">
                <adec:decorative xmlns:adec="http://schemas.microsoft.com/office/drawing/2017/decorative" val="1"/>
              </a:ext>
            </a:extLst>
          </p:cNvPr>
          <p:cNvSpPr/>
          <p:nvPr userDrawn="1"/>
        </p:nvSpPr>
        <p:spPr>
          <a:xfrm rot="5400000">
            <a:off x="6030687" y="-6030684"/>
            <a:ext cx="130629" cy="12192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Embry-Riddle wordmark">
            <a:extLst>
              <a:ext uri="{FF2B5EF4-FFF2-40B4-BE49-F238E27FC236}">
                <a16:creationId xmlns:a16="http://schemas.microsoft.com/office/drawing/2014/main" id="{59E19346-CE04-0C4F-9903-979A2D6E7878}"/>
              </a:ext>
            </a:extLst>
          </p:cNvPr>
          <p:cNvPicPr>
            <a:picLocks noChangeAspect="1"/>
          </p:cNvPicPr>
          <p:nvPr userDrawn="1"/>
        </p:nvPicPr>
        <p:blipFill>
          <a:blip r:embed="rId2"/>
          <a:stretch>
            <a:fillRect/>
          </a:stretch>
        </p:blipFill>
        <p:spPr>
          <a:xfrm>
            <a:off x="10117874" y="332678"/>
            <a:ext cx="1828800" cy="304800"/>
          </a:xfrm>
          <a:prstGeom prst="rect">
            <a:avLst/>
          </a:prstGeom>
        </p:spPr>
      </p:pic>
    </p:spTree>
    <p:extLst>
      <p:ext uri="{BB962C8B-B14F-4D97-AF65-F5344CB8AC3E}">
        <p14:creationId xmlns:p14="http://schemas.microsoft.com/office/powerpoint/2010/main" val="2160296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Grid 2">
    <p:spTree>
      <p:nvGrpSpPr>
        <p:cNvPr id="1" name=""/>
        <p:cNvGrpSpPr/>
        <p:nvPr/>
      </p:nvGrpSpPr>
      <p:grpSpPr>
        <a:xfrm>
          <a:off x="0" y="0"/>
          <a:ext cx="0" cy="0"/>
          <a:chOff x="0" y="0"/>
          <a:chExt cx="0" cy="0"/>
        </a:xfrm>
      </p:grpSpPr>
      <p:sp>
        <p:nvSpPr>
          <p:cNvPr id="12" name="Picture Placeholder 6"/>
          <p:cNvSpPr>
            <a:spLocks noGrp="1"/>
          </p:cNvSpPr>
          <p:nvPr>
            <p:ph type="pic" sz="quarter" idx="16"/>
          </p:nvPr>
        </p:nvSpPr>
        <p:spPr>
          <a:xfrm>
            <a:off x="6211979" y="1096831"/>
            <a:ext cx="5267740" cy="5286273"/>
          </a:xfrm>
        </p:spPr>
        <p:txBody>
          <a:bodyPr rtlCol="0">
            <a:normAutofit/>
          </a:bodyPr>
          <a:lstStyle/>
          <a:p>
            <a:pPr lvl="0"/>
            <a:endParaRPr lang="id-ID" noProof="0"/>
          </a:p>
        </p:txBody>
      </p:sp>
      <p:sp>
        <p:nvSpPr>
          <p:cNvPr id="15" name="Rectangle 14">
            <a:extLst>
              <a:ext uri="{FF2B5EF4-FFF2-40B4-BE49-F238E27FC236}">
                <a16:creationId xmlns:a16="http://schemas.microsoft.com/office/drawing/2014/main" id="{6C48CE8E-5B1A-3440-BE06-3A2B68613173}"/>
              </a:ext>
              <a:ext uri="{C183D7F6-B498-43B3-948B-1728B52AA6E4}">
                <adec:decorative xmlns:adec="http://schemas.microsoft.com/office/drawing/2017/decorative" val="1"/>
              </a:ext>
            </a:extLst>
          </p:cNvPr>
          <p:cNvSpPr/>
          <p:nvPr userDrawn="1"/>
        </p:nvSpPr>
        <p:spPr>
          <a:xfrm rot="5400000">
            <a:off x="6030687" y="-6030684"/>
            <a:ext cx="130629" cy="12192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6">
            <a:extLst>
              <a:ext uri="{FF2B5EF4-FFF2-40B4-BE49-F238E27FC236}">
                <a16:creationId xmlns:a16="http://schemas.microsoft.com/office/drawing/2014/main" id="{BFE76E5C-EF04-924F-B550-7B13EDC8D90F}"/>
              </a:ext>
            </a:extLst>
          </p:cNvPr>
          <p:cNvSpPr>
            <a:spLocks noGrp="1"/>
          </p:cNvSpPr>
          <p:nvPr>
            <p:ph type="pic" sz="quarter" idx="17"/>
          </p:nvPr>
        </p:nvSpPr>
        <p:spPr>
          <a:xfrm>
            <a:off x="732454" y="1096831"/>
            <a:ext cx="5267740" cy="5286273"/>
          </a:xfrm>
        </p:spPr>
        <p:txBody>
          <a:bodyPr rtlCol="0">
            <a:normAutofit/>
          </a:bodyPr>
          <a:lstStyle/>
          <a:p>
            <a:pPr lvl="0"/>
            <a:endParaRPr lang="id-ID" noProof="0"/>
          </a:p>
        </p:txBody>
      </p:sp>
      <p:pic>
        <p:nvPicPr>
          <p:cNvPr id="6" name="Picture 5" descr="Embry-Riddle wordmark.">
            <a:extLst>
              <a:ext uri="{FF2B5EF4-FFF2-40B4-BE49-F238E27FC236}">
                <a16:creationId xmlns:a16="http://schemas.microsoft.com/office/drawing/2014/main" id="{8FF38597-57EC-F849-BDEE-27EE30A0BD71}"/>
              </a:ext>
            </a:extLst>
          </p:cNvPr>
          <p:cNvPicPr>
            <a:picLocks noChangeAspect="1"/>
          </p:cNvPicPr>
          <p:nvPr userDrawn="1"/>
        </p:nvPicPr>
        <p:blipFill>
          <a:blip r:embed="rId2"/>
          <a:stretch>
            <a:fillRect/>
          </a:stretch>
        </p:blipFill>
        <p:spPr>
          <a:xfrm>
            <a:off x="10117874" y="332678"/>
            <a:ext cx="1828800" cy="304800"/>
          </a:xfrm>
          <a:prstGeom prst="rect">
            <a:avLst/>
          </a:prstGeom>
        </p:spPr>
      </p:pic>
    </p:spTree>
    <p:extLst>
      <p:ext uri="{BB962C8B-B14F-4D97-AF65-F5344CB8AC3E}">
        <p14:creationId xmlns:p14="http://schemas.microsoft.com/office/powerpoint/2010/main" val="709646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 Grid 4">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C48CE8E-5B1A-3440-BE06-3A2B68613173}"/>
              </a:ext>
              <a:ext uri="{C183D7F6-B498-43B3-948B-1728B52AA6E4}">
                <adec:decorative xmlns:adec="http://schemas.microsoft.com/office/drawing/2017/decorative" val="1"/>
              </a:ext>
            </a:extLst>
          </p:cNvPr>
          <p:cNvSpPr/>
          <p:nvPr userDrawn="1"/>
        </p:nvSpPr>
        <p:spPr>
          <a:xfrm rot="5400000">
            <a:off x="6030687" y="-6030684"/>
            <a:ext cx="130629" cy="12192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Embry-Riddle wordmark">
            <a:extLst>
              <a:ext uri="{FF2B5EF4-FFF2-40B4-BE49-F238E27FC236}">
                <a16:creationId xmlns:a16="http://schemas.microsoft.com/office/drawing/2014/main" id="{DC902EFC-D42D-5D4C-8A23-40A659BF4909}"/>
              </a:ext>
            </a:extLst>
          </p:cNvPr>
          <p:cNvPicPr>
            <a:picLocks noChangeAspect="1"/>
          </p:cNvPicPr>
          <p:nvPr userDrawn="1"/>
        </p:nvPicPr>
        <p:blipFill>
          <a:blip r:embed="rId2"/>
          <a:stretch>
            <a:fillRect/>
          </a:stretch>
        </p:blipFill>
        <p:spPr>
          <a:xfrm>
            <a:off x="10117874" y="332678"/>
            <a:ext cx="1828800" cy="304800"/>
          </a:xfrm>
          <a:prstGeom prst="rect">
            <a:avLst/>
          </a:prstGeom>
        </p:spPr>
      </p:pic>
      <p:sp>
        <p:nvSpPr>
          <p:cNvPr id="23" name="Picture Placeholder 6">
            <a:extLst>
              <a:ext uri="{FF2B5EF4-FFF2-40B4-BE49-F238E27FC236}">
                <a16:creationId xmlns:a16="http://schemas.microsoft.com/office/drawing/2014/main" id="{F0FC16EF-E998-554F-A565-990A0930E11E}"/>
              </a:ext>
            </a:extLst>
          </p:cNvPr>
          <p:cNvSpPr>
            <a:spLocks noGrp="1"/>
          </p:cNvSpPr>
          <p:nvPr>
            <p:ph type="pic" sz="quarter" idx="18"/>
          </p:nvPr>
        </p:nvSpPr>
        <p:spPr>
          <a:xfrm>
            <a:off x="732454" y="1096831"/>
            <a:ext cx="5267740" cy="2534279"/>
          </a:xfrm>
        </p:spPr>
        <p:txBody>
          <a:bodyPr rtlCol="0">
            <a:normAutofit/>
          </a:bodyPr>
          <a:lstStyle/>
          <a:p>
            <a:pPr lvl="0"/>
            <a:endParaRPr lang="id-ID" noProof="0"/>
          </a:p>
        </p:txBody>
      </p:sp>
      <p:sp>
        <p:nvSpPr>
          <p:cNvPr id="17" name="Picture Placeholder 6">
            <a:extLst>
              <a:ext uri="{FF2B5EF4-FFF2-40B4-BE49-F238E27FC236}">
                <a16:creationId xmlns:a16="http://schemas.microsoft.com/office/drawing/2014/main" id="{4D8B2EE7-F678-644E-9B74-ED8D8C4BC12B}"/>
              </a:ext>
            </a:extLst>
          </p:cNvPr>
          <p:cNvSpPr>
            <a:spLocks noGrp="1"/>
          </p:cNvSpPr>
          <p:nvPr>
            <p:ph type="pic" sz="quarter" idx="13"/>
          </p:nvPr>
        </p:nvSpPr>
        <p:spPr>
          <a:xfrm>
            <a:off x="732454" y="3848825"/>
            <a:ext cx="2532270" cy="2534279"/>
          </a:xfrm>
        </p:spPr>
        <p:txBody>
          <a:bodyPr rtlCol="0">
            <a:normAutofit/>
          </a:bodyPr>
          <a:lstStyle/>
          <a:p>
            <a:pPr lvl="0"/>
            <a:endParaRPr lang="id-ID" noProof="0"/>
          </a:p>
        </p:txBody>
      </p:sp>
      <p:sp>
        <p:nvSpPr>
          <p:cNvPr id="18" name="Picture Placeholder 6">
            <a:extLst>
              <a:ext uri="{FF2B5EF4-FFF2-40B4-BE49-F238E27FC236}">
                <a16:creationId xmlns:a16="http://schemas.microsoft.com/office/drawing/2014/main" id="{E6119E26-FE16-CF4A-AF8C-EB4189FF677B}"/>
              </a:ext>
            </a:extLst>
          </p:cNvPr>
          <p:cNvSpPr>
            <a:spLocks noGrp="1"/>
          </p:cNvSpPr>
          <p:nvPr>
            <p:ph type="pic" sz="quarter" idx="14"/>
          </p:nvPr>
        </p:nvSpPr>
        <p:spPr>
          <a:xfrm>
            <a:off x="3467924" y="3848825"/>
            <a:ext cx="2532270" cy="2534279"/>
          </a:xfrm>
        </p:spPr>
        <p:txBody>
          <a:bodyPr rtlCol="0">
            <a:normAutofit/>
          </a:bodyPr>
          <a:lstStyle/>
          <a:p>
            <a:pPr lvl="0"/>
            <a:endParaRPr lang="id-ID" noProof="0"/>
          </a:p>
        </p:txBody>
      </p:sp>
      <p:sp>
        <p:nvSpPr>
          <p:cNvPr id="22" name="Picture Placeholder 6">
            <a:extLst>
              <a:ext uri="{FF2B5EF4-FFF2-40B4-BE49-F238E27FC236}">
                <a16:creationId xmlns:a16="http://schemas.microsoft.com/office/drawing/2014/main" id="{0FD87CB3-7E5E-DF4B-BF7D-C87531280D84}"/>
              </a:ext>
            </a:extLst>
          </p:cNvPr>
          <p:cNvSpPr>
            <a:spLocks noGrp="1"/>
          </p:cNvSpPr>
          <p:nvPr>
            <p:ph type="pic" sz="quarter" idx="17"/>
          </p:nvPr>
        </p:nvSpPr>
        <p:spPr>
          <a:xfrm>
            <a:off x="6211979" y="1096831"/>
            <a:ext cx="5267740" cy="5286273"/>
          </a:xfrm>
        </p:spPr>
        <p:txBody>
          <a:bodyPr rtlCol="0">
            <a:normAutofit/>
          </a:bodyPr>
          <a:lstStyle/>
          <a:p>
            <a:pPr lvl="0"/>
            <a:endParaRPr lang="id-ID" noProof="0"/>
          </a:p>
        </p:txBody>
      </p:sp>
    </p:spTree>
    <p:extLst>
      <p:ext uri="{BB962C8B-B14F-4D97-AF65-F5344CB8AC3E}">
        <p14:creationId xmlns:p14="http://schemas.microsoft.com/office/powerpoint/2010/main" val="3152476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0FD283-F7F1-EA40-B1FF-779E5473A0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4128E710-1888-764D-8865-43CB26551A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9D68175-0C34-424F-AC9D-533EC2981B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2ABA0A19-D344-0341-ADFD-57A3E377ED21}" type="datetimeFigureOut">
              <a:rPr lang="en-US" smtClean="0"/>
              <a:pPr/>
              <a:t>4/7/2025</a:t>
            </a:fld>
            <a:endParaRPr lang="en-US" dirty="0"/>
          </a:p>
        </p:txBody>
      </p:sp>
      <p:sp>
        <p:nvSpPr>
          <p:cNvPr id="5" name="Footer Placeholder 4">
            <a:extLst>
              <a:ext uri="{FF2B5EF4-FFF2-40B4-BE49-F238E27FC236}">
                <a16:creationId xmlns:a16="http://schemas.microsoft.com/office/drawing/2014/main" id="{1E70FBAB-E6EE-3847-8E5C-70BB30378D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460CAD7B-BBB4-074D-8042-366791D905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FBE4FE07-E262-8340-BC14-9BBFD105B2FB}" type="slidenum">
              <a:rPr lang="en-US" smtClean="0"/>
              <a:pPr/>
              <a:t>‹#›</a:t>
            </a:fld>
            <a:endParaRPr lang="en-US"/>
          </a:p>
        </p:txBody>
      </p:sp>
    </p:spTree>
    <p:extLst>
      <p:ext uri="{BB962C8B-B14F-4D97-AF65-F5344CB8AC3E}">
        <p14:creationId xmlns:p14="http://schemas.microsoft.com/office/powerpoint/2010/main" val="4056904806"/>
      </p:ext>
    </p:extLst>
  </p:cSld>
  <p:clrMap bg1="lt1" tx1="dk1" bg2="lt2" tx2="dk2" accent1="accent1" accent2="accent2" accent3="accent3" accent4="accent4" accent5="accent5" accent6="accent6" hlink="hlink" folHlink="folHlink"/>
  <p:sldLayoutIdLst>
    <p:sldLayoutId id="2147483666" r:id="rId1"/>
    <p:sldLayoutId id="2147483668" r:id="rId2"/>
    <p:sldLayoutId id="2147483670" r:id="rId3"/>
    <p:sldLayoutId id="2147483649" r:id="rId4"/>
    <p:sldLayoutId id="2147483661" r:id="rId5"/>
    <p:sldLayoutId id="2147483662" r:id="rId6"/>
    <p:sldLayoutId id="2147483667" r:id="rId7"/>
    <p:sldLayoutId id="2147483671" r:id="rId8"/>
    <p:sldLayoutId id="2147483669" r:id="rId9"/>
    <p:sldLayoutId id="2147483672" r:id="rId10"/>
    <p:sldLayoutId id="2147483664" r:id="rId11"/>
    <p:sldLayoutId id="2147483665" r:id="rId12"/>
    <p:sldLayoutId id="2147483655" r:id="rId13"/>
  </p:sldLayoutIdLst>
  <p:txStyles>
    <p:titleStyle>
      <a:lvl1pPr algn="l" defTabSz="914400" rtl="0" eaLnBrk="1" latinLnBrk="0" hangingPunct="1">
        <a:lnSpc>
          <a:spcPct val="90000"/>
        </a:lnSpc>
        <a:spcBef>
          <a:spcPct val="0"/>
        </a:spcBef>
        <a:buNone/>
        <a:defRPr sz="6600" kern="1200">
          <a:solidFill>
            <a:schemeClr val="bg1">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microsoft.com/office/2018/10/relationships/comments" Target="../comments/modernComment_181_22D7F103.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microsoft.com/office/2018/10/relationships/comments" Target="../comments/modernComment_189_65D8630.xm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microsoft.com/office/2018/10/relationships/comments" Target="../comments/modernComment_17D_B340EEB4.xml"/><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microsoft.com/office/2018/10/relationships/comments" Target="../comments/modernComment_150_CF8036C9.xm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microsoft.com/office/2018/10/relationships/comments" Target="../comments/modernComment_151_3577D5AE.xm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microsoft.com/office/2018/10/relationships/comments" Target="../comments/modernComment_184_CD66B972.xm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microsoft.com/office/2018/10/relationships/comments" Target="../comments/modernComment_185_F583F233.xm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hyperlink" Target="https://www.cnbc.com/video/2022/03/19/why-crash-test-dummies-cost-1-"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F4181BB-12C5-344A-B7F3-8149BB1F132D}"/>
              </a:ext>
            </a:extLst>
          </p:cNvPr>
          <p:cNvSpPr txBox="1">
            <a:spLocks noGrp="1"/>
          </p:cNvSpPr>
          <p:nvPr>
            <p:ph type="title" idx="4294967295"/>
          </p:nvPr>
        </p:nvSpPr>
        <p:spPr>
          <a:xfrm>
            <a:off x="2124949" y="2019979"/>
            <a:ext cx="7928994" cy="954083"/>
          </a:xfrm>
          <a:prstGeom prst="rect">
            <a:avLst/>
          </a:prstGeom>
          <a:noFill/>
          <a:ln>
            <a:noFill/>
            <a:prstDash/>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spAutoFit/>
          </a:bodyPr>
          <a:lstStyle/>
          <a:p>
            <a:pPr algn="ctr">
              <a:lnSpc>
                <a:spcPct val="100000"/>
              </a:lnSpc>
              <a:spcBef>
                <a:spcPts val="0"/>
              </a:spcBef>
              <a:tabLst>
                <a:tab pos="3590925" algn="l"/>
              </a:tabLst>
              <a:defRPr/>
            </a:pPr>
            <a:r>
              <a:rPr lang="en-US" sz="2800" b="1" spc="300" dirty="0">
                <a:solidFill>
                  <a:schemeClr val="bg1"/>
                </a:solidFill>
                <a:latin typeface="Arial"/>
                <a:ea typeface="Roboto"/>
                <a:cs typeface="Arial"/>
              </a:rPr>
              <a:t>Models, Testing and Public Affairs: The Case for Crash Test Dummies </a:t>
            </a:r>
            <a:endParaRPr lang="en-US" b="1" dirty="0">
              <a:solidFill>
                <a:schemeClr val="bg1"/>
              </a:solidFill>
              <a:latin typeface="Arial"/>
              <a:ea typeface="Roboto"/>
              <a:cs typeface="Arial"/>
            </a:endParaRPr>
          </a:p>
        </p:txBody>
      </p:sp>
      <p:sp>
        <p:nvSpPr>
          <p:cNvPr id="8" name="TextBox 7">
            <a:extLst>
              <a:ext uri="{FF2B5EF4-FFF2-40B4-BE49-F238E27FC236}">
                <a16:creationId xmlns:a16="http://schemas.microsoft.com/office/drawing/2014/main" id="{DFF28106-DEEF-38E6-1C47-8627924EE3B7}"/>
              </a:ext>
            </a:extLst>
          </p:cNvPr>
          <p:cNvSpPr txBox="1"/>
          <p:nvPr/>
        </p:nvSpPr>
        <p:spPr>
          <a:xfrm>
            <a:off x="6877050" y="3771900"/>
            <a:ext cx="3800475" cy="1477303"/>
          </a:xfrm>
          <a:prstGeom prst="rect">
            <a:avLst/>
          </a:prstGeom>
          <a:noFill/>
        </p:spPr>
        <p:txBody>
          <a:bodyPr rot="0" spcFirstLastPara="0" vertOverflow="overflow" horzOverflow="overflow" vert="horz" wrap="square" lIns="91416" tIns="45708" rIns="91416" bIns="45708" numCol="1" spcCol="0" rtlCol="0" fromWordArt="0" anchor="t" anchorCtr="0" forceAA="0" compatLnSpc="1">
            <a:prstTxWarp prst="textNoShape">
              <a:avLst/>
            </a:prstTxWarp>
            <a:spAutoFit/>
          </a:bodyPr>
          <a:lstStyle/>
          <a:p>
            <a:pPr>
              <a:tabLst>
                <a:tab pos="3590925" algn="l"/>
              </a:tabLst>
            </a:pPr>
            <a:r>
              <a:rPr lang="en-US" dirty="0">
                <a:solidFill>
                  <a:schemeClr val="bg1"/>
                </a:solidFill>
              </a:rPr>
              <a:t>Hadi Ali, Ph.D.​</a:t>
            </a:r>
            <a:endParaRPr lang="en-US" dirty="0">
              <a:solidFill>
                <a:schemeClr val="bg1"/>
              </a:solidFill>
              <a:ea typeface="Calibri"/>
              <a:cs typeface="Calibri"/>
            </a:endParaRPr>
          </a:p>
          <a:p>
            <a:pPr>
              <a:tabLst>
                <a:tab pos="3590925" algn="l"/>
              </a:tabLst>
            </a:pPr>
            <a:r>
              <a:rPr lang="en-US" dirty="0">
                <a:solidFill>
                  <a:schemeClr val="bg1"/>
                </a:solidFill>
              </a:rPr>
              <a:t>Department of Aerospace Engineering​</a:t>
            </a:r>
            <a:endParaRPr lang="en-US" dirty="0">
              <a:solidFill>
                <a:schemeClr val="bg1"/>
              </a:solidFill>
              <a:ea typeface="Calibri"/>
              <a:cs typeface="Calibri"/>
            </a:endParaRPr>
          </a:p>
          <a:p>
            <a:pPr>
              <a:tabLst>
                <a:tab pos="3590925" algn="l"/>
              </a:tabLst>
            </a:pPr>
            <a:r>
              <a:rPr lang="en-US" dirty="0">
                <a:solidFill>
                  <a:schemeClr val="bg1"/>
                </a:solidFill>
              </a:rPr>
              <a:t>Hadi.Ali@erau.edu </a:t>
            </a:r>
            <a:endParaRPr lang="en-US" dirty="0">
              <a:solidFill>
                <a:schemeClr val="bg1"/>
              </a:solidFill>
              <a:ea typeface="Calibri"/>
              <a:cs typeface="Calibri"/>
            </a:endParaRPr>
          </a:p>
          <a:p>
            <a:pPr>
              <a:tabLst>
                <a:tab pos="3590925" algn="l"/>
              </a:tabLst>
            </a:pPr>
            <a:endParaRPr lang="en-US"/>
          </a:p>
          <a:p>
            <a:pPr fontAlgn="auto">
              <a:spcAft>
                <a:spcPts val="0"/>
              </a:spcAft>
              <a:tabLst>
                <a:tab pos="3590925" algn="l"/>
              </a:tabLst>
            </a:pPr>
            <a:endParaRPr lang="en-US"/>
          </a:p>
        </p:txBody>
      </p:sp>
      <p:sp>
        <p:nvSpPr>
          <p:cNvPr id="9" name="TextBox 8">
            <a:extLst>
              <a:ext uri="{FF2B5EF4-FFF2-40B4-BE49-F238E27FC236}">
                <a16:creationId xmlns:a16="http://schemas.microsoft.com/office/drawing/2014/main" id="{63830DBE-F98A-0D34-45D8-7BBDBA99B823}"/>
              </a:ext>
            </a:extLst>
          </p:cNvPr>
          <p:cNvSpPr txBox="1"/>
          <p:nvPr/>
        </p:nvSpPr>
        <p:spPr>
          <a:xfrm>
            <a:off x="1799981" y="3771900"/>
            <a:ext cx="3800475" cy="1754302"/>
          </a:xfrm>
          <a:prstGeom prst="rect">
            <a:avLst/>
          </a:prstGeom>
          <a:noFill/>
        </p:spPr>
        <p:txBody>
          <a:bodyPr rot="0" spcFirstLastPara="0" vertOverflow="overflow" horzOverflow="overflow" vert="horz" wrap="square" lIns="91416" tIns="45708" rIns="91416" bIns="45708" numCol="1" spcCol="0" rtlCol="0" fromWordArt="0" anchor="t" anchorCtr="0" forceAA="0" compatLnSpc="1">
            <a:prstTxWarp prst="textNoShape">
              <a:avLst/>
            </a:prstTxWarp>
            <a:spAutoFit/>
          </a:bodyPr>
          <a:lstStyle/>
          <a:p>
            <a:pPr>
              <a:tabLst>
                <a:tab pos="3590925" algn="l"/>
              </a:tabLst>
            </a:pPr>
            <a:r>
              <a:rPr lang="en-US" dirty="0">
                <a:solidFill>
                  <a:schemeClr val="bg1"/>
                </a:solidFill>
                <a:ea typeface="Calibri"/>
                <a:cs typeface="Calibri"/>
              </a:rPr>
              <a:t>Gabriella </a:t>
            </a:r>
            <a:r>
              <a:rPr lang="en-US" err="1">
                <a:solidFill>
                  <a:schemeClr val="bg1"/>
                </a:solidFill>
                <a:ea typeface="Calibri"/>
                <a:cs typeface="Calibri"/>
              </a:rPr>
              <a:t>Mayrend</a:t>
            </a:r>
            <a:endParaRPr lang="en-US">
              <a:solidFill>
                <a:schemeClr val="bg1"/>
              </a:solidFill>
              <a:ea typeface="Calibri"/>
              <a:cs typeface="Calibri"/>
            </a:endParaRPr>
          </a:p>
          <a:p>
            <a:pPr>
              <a:tabLst>
                <a:tab pos="3590925" algn="l"/>
              </a:tabLst>
            </a:pPr>
            <a:r>
              <a:rPr lang="en-US" dirty="0">
                <a:solidFill>
                  <a:schemeClr val="bg1"/>
                </a:solidFill>
                <a:ea typeface="Calibri"/>
                <a:cs typeface="Calibri"/>
              </a:rPr>
              <a:t>College of Engineering (Mechanical Engineering)</a:t>
            </a:r>
          </a:p>
          <a:p>
            <a:pPr>
              <a:tabLst>
                <a:tab pos="3590925" algn="l"/>
              </a:tabLst>
            </a:pPr>
            <a:r>
              <a:rPr lang="en-US" dirty="0">
                <a:solidFill>
                  <a:schemeClr val="bg1"/>
                </a:solidFill>
                <a:ea typeface="Calibri"/>
                <a:cs typeface="Calibri"/>
              </a:rPr>
              <a:t> Mayrendg@my.erau.edu</a:t>
            </a:r>
            <a:endParaRPr lang="en-US">
              <a:solidFill>
                <a:schemeClr val="bg1"/>
              </a:solidFill>
            </a:endParaRPr>
          </a:p>
          <a:p>
            <a:pPr fontAlgn="auto">
              <a:spcAft>
                <a:spcPts val="0"/>
              </a:spcAft>
              <a:tabLst>
                <a:tab pos="3590925" algn="l"/>
              </a:tabLst>
            </a:pPr>
            <a:endParaRPr lang="en-US"/>
          </a:p>
          <a:p>
            <a:pPr>
              <a:tabLst>
                <a:tab pos="3590925" algn="l"/>
              </a:tabLst>
            </a:pPr>
            <a:endParaRPr lang="en-US">
              <a:ea typeface="Calibri" panose="020F0502020204030204"/>
              <a:cs typeface="Calibri" panose="020F0502020204030204"/>
            </a:endParaRPr>
          </a:p>
        </p:txBody>
      </p:sp>
    </p:spTree>
    <p:extLst>
      <p:ext uri="{BB962C8B-B14F-4D97-AF65-F5344CB8AC3E}">
        <p14:creationId xmlns:p14="http://schemas.microsoft.com/office/powerpoint/2010/main" val="584577283"/>
      </p:ext>
    </p:extLst>
  </p:cSld>
  <p:clrMapOvr>
    <a:masterClrMapping/>
  </p:clrMapOvr>
  <p:extLst>
    <p:ext uri="{6950BFC3-D8DA-4A85-94F7-54DA5524770B}">
      <p188:commentRel xmlns:p188="http://schemas.microsoft.com/office/powerpoint/2018/8/main" r:id="rId2"/>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0A843E-CCC0-755B-6D6C-4A2D0798D89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68CCBFB-B907-337F-376A-6D8271F0CA4D}"/>
              </a:ext>
            </a:extLst>
          </p:cNvPr>
          <p:cNvSpPr txBox="1">
            <a:spLocks noGrp="1"/>
          </p:cNvSpPr>
          <p:nvPr>
            <p:ph type="title" idx="4294967295"/>
          </p:nvPr>
        </p:nvSpPr>
        <p:spPr>
          <a:xfrm>
            <a:off x="847345" y="1023668"/>
            <a:ext cx="8811491" cy="523196"/>
          </a:xfrm>
          <a:prstGeom prst="rect">
            <a:avLst/>
          </a:prstGeom>
          <a:noFill/>
          <a:ln>
            <a:noFill/>
            <a:prstDash/>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spAutoFit/>
          </a:bodyPr>
          <a:lstStyle/>
          <a:p>
            <a:pPr>
              <a:lnSpc>
                <a:spcPct val="100000"/>
              </a:lnSpc>
              <a:spcBef>
                <a:spcPts val="0"/>
              </a:spcBef>
              <a:tabLst>
                <a:tab pos="3590925" algn="l"/>
              </a:tabLst>
              <a:defRPr/>
            </a:pPr>
            <a:r>
              <a:rPr lang="en-US" sz="2800" dirty="0">
                <a:solidFill>
                  <a:srgbClr val="00509A"/>
                </a:solidFill>
                <a:latin typeface="Arial"/>
                <a:ea typeface="Roboto"/>
                <a:cs typeface="Arial"/>
              </a:rPr>
              <a:t>Public Awareness</a:t>
            </a:r>
            <a:endParaRPr lang="en-US" sz="2800" dirty="0">
              <a:solidFill>
                <a:srgbClr val="00509A"/>
              </a:solidFill>
              <a:ea typeface="Roboto"/>
            </a:endParaRPr>
          </a:p>
        </p:txBody>
      </p:sp>
      <p:sp>
        <p:nvSpPr>
          <p:cNvPr id="9" name="Rectangle 8">
            <a:extLst>
              <a:ext uri="{FF2B5EF4-FFF2-40B4-BE49-F238E27FC236}">
                <a16:creationId xmlns:a16="http://schemas.microsoft.com/office/drawing/2014/main" id="{431070A0-8D1C-DE07-FFB3-71C8D28F34D5}"/>
              </a:ext>
            </a:extLst>
          </p:cNvPr>
          <p:cNvSpPr/>
          <p:nvPr/>
        </p:nvSpPr>
        <p:spPr>
          <a:xfrm>
            <a:off x="6095620" y="1934014"/>
            <a:ext cx="5160813" cy="923330"/>
          </a:xfrm>
          <a:prstGeom prst="rect">
            <a:avLst/>
          </a:prstGeom>
        </p:spPr>
        <p:txBody>
          <a:bodyPr wrap="square" lIns="91440" tIns="45720" rIns="91440" bIns="45720" anchor="t">
            <a:spAutoFit/>
          </a:bodyPr>
          <a:lstStyle/>
          <a:p>
            <a:pPr>
              <a:defRPr/>
            </a:pPr>
            <a:r>
              <a:rPr lang="en-US" dirty="0">
                <a:solidFill>
                  <a:schemeClr val="tx1">
                    <a:lumMod val="76000"/>
                    <a:lumOff val="24000"/>
                  </a:schemeClr>
                </a:solidFill>
                <a:ea typeface="+mn-lt"/>
                <a:cs typeface="+mn-lt"/>
              </a:rPr>
              <a:t>Not a single person prior to tan interview or conversation with me was aware of the discrepancy we are studying in the crash test dummies. </a:t>
            </a:r>
            <a:endParaRPr lang="en-US">
              <a:solidFill>
                <a:schemeClr val="tx1">
                  <a:lumMod val="76000"/>
                  <a:lumOff val="24000"/>
                </a:schemeClr>
              </a:solidFill>
              <a:ea typeface="Calibri"/>
              <a:cs typeface="Calibri"/>
            </a:endParaRPr>
          </a:p>
        </p:txBody>
      </p:sp>
      <p:pic>
        <p:nvPicPr>
          <p:cNvPr id="2" name="Picture 1" descr="A car with a mannequin head&#10;&#10;AI-generated content may be incorrect.">
            <a:extLst>
              <a:ext uri="{FF2B5EF4-FFF2-40B4-BE49-F238E27FC236}">
                <a16:creationId xmlns:a16="http://schemas.microsoft.com/office/drawing/2014/main" id="{49B31D6E-99E7-AFD4-8978-75809D778639}"/>
              </a:ext>
            </a:extLst>
          </p:cNvPr>
          <p:cNvPicPr>
            <a:picLocks noChangeAspect="1"/>
          </p:cNvPicPr>
          <p:nvPr/>
        </p:nvPicPr>
        <p:blipFill>
          <a:blip r:embed="rId3"/>
          <a:stretch>
            <a:fillRect/>
          </a:stretch>
        </p:blipFill>
        <p:spPr>
          <a:xfrm>
            <a:off x="447675" y="2052637"/>
            <a:ext cx="5191125" cy="3733800"/>
          </a:xfrm>
          <a:prstGeom prst="rect">
            <a:avLst/>
          </a:prstGeom>
        </p:spPr>
      </p:pic>
    </p:spTree>
    <p:extLst>
      <p:ext uri="{BB962C8B-B14F-4D97-AF65-F5344CB8AC3E}">
        <p14:creationId xmlns:p14="http://schemas.microsoft.com/office/powerpoint/2010/main" val="1215676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DF70B-D82E-4613-CD1C-EE3EFF74C40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835466D-90C6-2282-D629-CBA409F3BE9E}"/>
              </a:ext>
            </a:extLst>
          </p:cNvPr>
          <p:cNvSpPr txBox="1">
            <a:spLocks noGrp="1"/>
          </p:cNvSpPr>
          <p:nvPr>
            <p:ph type="title" idx="4294967295"/>
          </p:nvPr>
        </p:nvSpPr>
        <p:spPr>
          <a:xfrm>
            <a:off x="847345" y="1023668"/>
            <a:ext cx="8811491" cy="523196"/>
          </a:xfrm>
          <a:prstGeom prst="rect">
            <a:avLst/>
          </a:prstGeom>
          <a:noFill/>
          <a:ln>
            <a:noFill/>
            <a:prstDash/>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spAutoFit/>
          </a:bodyPr>
          <a:lstStyle/>
          <a:p>
            <a:pPr>
              <a:lnSpc>
                <a:spcPct val="100000"/>
              </a:lnSpc>
              <a:spcBef>
                <a:spcPts val="0"/>
              </a:spcBef>
              <a:tabLst>
                <a:tab pos="3590925" algn="l"/>
              </a:tabLst>
              <a:defRPr/>
            </a:pPr>
            <a:r>
              <a:rPr lang="en-US" sz="2800" dirty="0">
                <a:solidFill>
                  <a:srgbClr val="00509A"/>
                </a:solidFill>
                <a:latin typeface="Arial"/>
                <a:ea typeface="Roboto"/>
                <a:cs typeface="Arial"/>
              </a:rPr>
              <a:t>Summary and Future Directions</a:t>
            </a:r>
            <a:endParaRPr lang="en-US" sz="2800" dirty="0">
              <a:solidFill>
                <a:srgbClr val="00509A"/>
              </a:solidFill>
              <a:ea typeface="Roboto"/>
            </a:endParaRPr>
          </a:p>
        </p:txBody>
      </p:sp>
      <p:sp>
        <p:nvSpPr>
          <p:cNvPr id="9" name="Rectangle 8">
            <a:extLst>
              <a:ext uri="{FF2B5EF4-FFF2-40B4-BE49-F238E27FC236}">
                <a16:creationId xmlns:a16="http://schemas.microsoft.com/office/drawing/2014/main" id="{75D607FE-1871-665B-29FF-2BFBE7B36F76}"/>
              </a:ext>
            </a:extLst>
          </p:cNvPr>
          <p:cNvSpPr/>
          <p:nvPr/>
        </p:nvSpPr>
        <p:spPr>
          <a:xfrm>
            <a:off x="847345" y="2457889"/>
            <a:ext cx="9075588" cy="2862322"/>
          </a:xfrm>
          <a:prstGeom prst="rect">
            <a:avLst/>
          </a:prstGeom>
        </p:spPr>
        <p:txBody>
          <a:bodyPr wrap="square" lIns="91440" tIns="45720" rIns="91440" bIns="45720" anchor="t">
            <a:spAutoFit/>
          </a:bodyPr>
          <a:lstStyle/>
          <a:p>
            <a:pPr>
              <a:defRPr/>
            </a:pPr>
            <a:r>
              <a:rPr lang="en-US" sz="2000" dirty="0">
                <a:solidFill>
                  <a:schemeClr val="tx1">
                    <a:lumMod val="75000"/>
                    <a:lumOff val="25000"/>
                  </a:schemeClr>
                </a:solidFill>
                <a:ea typeface="+mn-lt"/>
                <a:cs typeface="+mn-lt"/>
              </a:rPr>
              <a:t>The inclusion of more representative crash test dummies is vital. Making such major changes to safety standards is needed;</a:t>
            </a:r>
            <a:endParaRPr lang="en-US"/>
          </a:p>
          <a:p>
            <a:pPr>
              <a:buFont typeface="Arial" panose="020B0604020202020204" pitchFamily="34" charset="0"/>
              <a:buChar char="•"/>
              <a:defRPr/>
            </a:pPr>
            <a:endParaRPr lang="en-US" sz="2000" dirty="0">
              <a:solidFill>
                <a:schemeClr val="tx1">
                  <a:lumMod val="75000"/>
                  <a:lumOff val="25000"/>
                </a:schemeClr>
              </a:solidFill>
              <a:latin typeface="Calibri"/>
              <a:ea typeface="Calibri"/>
              <a:cs typeface="Calibri"/>
            </a:endParaRPr>
          </a:p>
          <a:p>
            <a:pPr>
              <a:defRPr/>
            </a:pPr>
            <a:r>
              <a:rPr lang="en-US" sz="2000" b="1" dirty="0">
                <a:solidFill>
                  <a:schemeClr val="tx1">
                    <a:lumMod val="75000"/>
                    <a:lumOff val="25000"/>
                  </a:schemeClr>
                </a:solidFill>
                <a:latin typeface="Calibri"/>
                <a:ea typeface="Calibri"/>
                <a:cs typeface="Calibri"/>
              </a:rPr>
              <a:t>Our future goals consist of creating greater public awareness to push for a policy change by:</a:t>
            </a:r>
          </a:p>
          <a:p>
            <a:pPr lvl="1">
              <a:buFont typeface="Courier New" panose="020B0604020202020204" pitchFamily="34" charset="0"/>
              <a:buChar char="o"/>
              <a:defRPr/>
            </a:pPr>
            <a:r>
              <a:rPr lang="en-US" sz="2000" dirty="0">
                <a:solidFill>
                  <a:schemeClr val="tx1">
                    <a:lumMod val="75000"/>
                    <a:lumOff val="25000"/>
                  </a:schemeClr>
                </a:solidFill>
                <a:latin typeface="Calibri"/>
                <a:ea typeface="Calibri"/>
                <a:cs typeface="Calibri"/>
              </a:rPr>
              <a:t>Publishing a paper on the topic, as well as attending multiple academic conferences.</a:t>
            </a:r>
            <a:endParaRPr lang="en-US" sz="2000" dirty="0">
              <a:solidFill>
                <a:schemeClr val="tx1">
                  <a:lumMod val="75000"/>
                  <a:lumOff val="25000"/>
                </a:schemeClr>
              </a:solidFill>
              <a:ea typeface="Calibri" panose="020F0502020204030204"/>
              <a:cs typeface="Calibri" panose="020F0502020204030204"/>
            </a:endParaRPr>
          </a:p>
          <a:p>
            <a:pPr lvl="1">
              <a:buFont typeface="Courier New" panose="020B0604020202020204" pitchFamily="34" charset="0"/>
              <a:buChar char="o"/>
              <a:defRPr/>
            </a:pPr>
            <a:r>
              <a:rPr lang="en-US" sz="2000" dirty="0">
                <a:solidFill>
                  <a:schemeClr val="tx1">
                    <a:lumMod val="75000"/>
                    <a:lumOff val="25000"/>
                  </a:schemeClr>
                </a:solidFill>
                <a:latin typeface="Calibri"/>
                <a:ea typeface="Calibri"/>
                <a:cs typeface="Calibri"/>
              </a:rPr>
              <a:t> We intend to do a greater analysis study on the dummy itself using simulation </a:t>
            </a:r>
            <a:r>
              <a:rPr lang="en-US" sz="2000" dirty="0" err="1">
                <a:solidFill>
                  <a:schemeClr val="tx1">
                    <a:lumMod val="75000"/>
                    <a:lumOff val="25000"/>
                  </a:schemeClr>
                </a:solidFill>
                <a:latin typeface="Calibri"/>
                <a:ea typeface="Calibri"/>
                <a:cs typeface="Calibri"/>
              </a:rPr>
              <a:t>aswell</a:t>
            </a:r>
            <a:r>
              <a:rPr lang="en-US" sz="2000" dirty="0">
                <a:solidFill>
                  <a:schemeClr val="tx1">
                    <a:lumMod val="75000"/>
                    <a:lumOff val="25000"/>
                  </a:schemeClr>
                </a:solidFill>
                <a:latin typeface="Calibri"/>
                <a:ea typeface="Calibri"/>
                <a:cs typeface="Calibri"/>
              </a:rPr>
              <a:t>.</a:t>
            </a:r>
          </a:p>
        </p:txBody>
      </p:sp>
      <p:sp>
        <p:nvSpPr>
          <p:cNvPr id="3" name="Rectangle 45">
            <a:extLst>
              <a:ext uri="{FF2B5EF4-FFF2-40B4-BE49-F238E27FC236}">
                <a16:creationId xmlns:a16="http://schemas.microsoft.com/office/drawing/2014/main" id="{EB6AA9B0-8BBC-EFC6-650A-8FCD29524DDE}"/>
              </a:ext>
            </a:extLst>
          </p:cNvPr>
          <p:cNvSpPr>
            <a:spLocks noChangeArrowheads="1"/>
          </p:cNvSpPr>
          <p:nvPr/>
        </p:nvSpPr>
        <p:spPr bwMode="auto">
          <a:xfrm>
            <a:off x="845377" y="1856284"/>
            <a:ext cx="3978495" cy="233035"/>
          </a:xfrm>
          <a:prstGeom prst="rect">
            <a:avLst/>
          </a:prstGeom>
          <a:solidFill>
            <a:srgbClr val="FCC100"/>
          </a:solidFill>
          <a:ln>
            <a:noFill/>
          </a:ln>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1100" spc="300" dirty="0">
              <a:solidFill>
                <a:schemeClr val="tx1">
                  <a:lumMod val="85000"/>
                  <a:lumOff val="1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792496"/>
      </p:ext>
    </p:extLst>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D69FFD6F-2E94-816E-0123-1CF822B420C7}"/>
              </a:ext>
            </a:extLst>
          </p:cNvPr>
          <p:cNvSpPr txBox="1">
            <a:spLocks noGrp="1"/>
          </p:cNvSpPr>
          <p:nvPr>
            <p:ph type="title" idx="4294967295"/>
          </p:nvPr>
        </p:nvSpPr>
        <p:spPr>
          <a:xfrm>
            <a:off x="480483" y="534751"/>
            <a:ext cx="9558496" cy="1181100"/>
          </a:xfrm>
          <a:prstGeom prst="rect">
            <a:avLst/>
          </a:prstGeom>
          <a:noFill/>
          <a:ln>
            <a:noFill/>
            <a:prstDash/>
          </a:ln>
          <a:effectLst/>
        </p:spPr>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6600" b="1" dirty="0">
                <a:solidFill>
                  <a:schemeClr val="bg1">
                    <a:lumMod val="50000"/>
                  </a:schemeClr>
                </a:solidFill>
                <a:latin typeface="Arial"/>
                <a:ea typeface="Roboto"/>
                <a:cs typeface="Arial"/>
              </a:rPr>
              <a:t>Acknowledgements</a:t>
            </a:r>
            <a:endParaRPr lang="en-US" sz="6600" b="1" i="0" u="none" strike="noStrike" kern="1200" cap="none" spc="0" normalizeH="0" baseline="0" noProof="0" dirty="0">
              <a:ln>
                <a:noFill/>
              </a:ln>
              <a:solidFill>
                <a:schemeClr val="bg1">
                  <a:lumMod val="50000"/>
                </a:schemeClr>
              </a:solidFill>
              <a:effectLst/>
              <a:uLnTx/>
              <a:uFillTx/>
              <a:latin typeface="Arial" panose="020B0604020202020204" pitchFamily="34" charset="0"/>
              <a:ea typeface="Roboto" panose="02000000000000000000" pitchFamily="2" charset="0"/>
              <a:cs typeface="Arial" panose="020B0604020202020204" pitchFamily="34" charset="0"/>
            </a:endParaRPr>
          </a:p>
        </p:txBody>
      </p:sp>
      <p:pic>
        <p:nvPicPr>
          <p:cNvPr id="2" name="Picture 1">
            <a:extLst>
              <a:ext uri="{FF2B5EF4-FFF2-40B4-BE49-F238E27FC236}">
                <a16:creationId xmlns:a16="http://schemas.microsoft.com/office/drawing/2014/main" id="{0FFFA526-3750-C097-72E5-B765BEDC2BCF}"/>
              </a:ext>
            </a:extLst>
          </p:cNvPr>
          <p:cNvPicPr>
            <a:picLocks noChangeAspect="1"/>
          </p:cNvPicPr>
          <p:nvPr/>
        </p:nvPicPr>
        <p:blipFill>
          <a:blip r:embed="rId4"/>
          <a:stretch>
            <a:fillRect/>
          </a:stretch>
        </p:blipFill>
        <p:spPr>
          <a:xfrm>
            <a:off x="476250" y="1938338"/>
            <a:ext cx="1562100" cy="2085975"/>
          </a:xfrm>
          <a:prstGeom prst="rect">
            <a:avLst/>
          </a:prstGeom>
        </p:spPr>
      </p:pic>
      <p:sp>
        <p:nvSpPr>
          <p:cNvPr id="6" name="TextBox 5">
            <a:extLst>
              <a:ext uri="{FF2B5EF4-FFF2-40B4-BE49-F238E27FC236}">
                <a16:creationId xmlns:a16="http://schemas.microsoft.com/office/drawing/2014/main" id="{56CD5C17-CBCB-9EFC-F2F3-BB1E0DAA375D}"/>
              </a:ext>
            </a:extLst>
          </p:cNvPr>
          <p:cNvSpPr txBox="1"/>
          <p:nvPr/>
        </p:nvSpPr>
        <p:spPr>
          <a:xfrm>
            <a:off x="2028825" y="2295525"/>
            <a:ext cx="4714875" cy="1754302"/>
          </a:xfrm>
          <a:prstGeom prst="rect">
            <a:avLst/>
          </a:prstGeom>
          <a:noFill/>
        </p:spPr>
        <p:txBody>
          <a:bodyPr rot="0" spcFirstLastPara="0" vertOverflow="overflow" horzOverflow="overflow" vert="horz" wrap="square" lIns="91416" tIns="45708" rIns="91416" bIns="45708" numCol="1" spcCol="0" rtlCol="0" fromWordArt="0" anchor="t" anchorCtr="0" forceAA="0" compatLnSpc="1">
            <a:prstTxWarp prst="textNoShape">
              <a:avLst/>
            </a:prstTxWarp>
            <a:spAutoFit/>
          </a:bodyPr>
          <a:lstStyle/>
          <a:p>
            <a:pPr>
              <a:tabLst>
                <a:tab pos="3590925" algn="l"/>
              </a:tabLst>
            </a:pPr>
            <a:r>
              <a:rPr lang="en-US" dirty="0">
                <a:solidFill>
                  <a:schemeClr val="tx1">
                    <a:lumMod val="76000"/>
                    <a:lumOff val="24000"/>
                  </a:schemeClr>
                </a:solidFill>
                <a:ea typeface="+mn-lt"/>
                <a:cs typeface="+mn-lt"/>
              </a:rPr>
              <a:t>We are grateful to the Arizona Space Grant for their generous funding, which enables us to further pursue and share our research with the world while also supporting our travel efforts.</a:t>
            </a:r>
          </a:p>
          <a:p>
            <a:pPr fontAlgn="auto">
              <a:spcAft>
                <a:spcPts val="0"/>
              </a:spcAft>
              <a:tabLst>
                <a:tab pos="3590925" algn="l"/>
              </a:tabLst>
            </a:pPr>
            <a:endParaRPr lang="en-US"/>
          </a:p>
          <a:p>
            <a:pPr>
              <a:tabLst>
                <a:tab pos="3590925" algn="l"/>
              </a:tabLst>
            </a:pPr>
            <a:endParaRPr lang="en-US">
              <a:ea typeface="Calibri" panose="020F0502020204030204"/>
              <a:cs typeface="Calibri" panose="020F0502020204030204"/>
            </a:endParaRPr>
          </a:p>
        </p:txBody>
      </p:sp>
      <p:sp>
        <p:nvSpPr>
          <p:cNvPr id="7" name="TextBox 6">
            <a:extLst>
              <a:ext uri="{FF2B5EF4-FFF2-40B4-BE49-F238E27FC236}">
                <a16:creationId xmlns:a16="http://schemas.microsoft.com/office/drawing/2014/main" id="{F962F39E-CA57-E267-5354-7077DFC20F47}"/>
              </a:ext>
            </a:extLst>
          </p:cNvPr>
          <p:cNvSpPr txBox="1"/>
          <p:nvPr/>
        </p:nvSpPr>
        <p:spPr>
          <a:xfrm>
            <a:off x="6362700" y="4552949"/>
            <a:ext cx="5476875" cy="2308300"/>
          </a:xfrm>
          <a:prstGeom prst="rect">
            <a:avLst/>
          </a:prstGeom>
          <a:noFill/>
        </p:spPr>
        <p:txBody>
          <a:bodyPr rot="0" spcFirstLastPara="0" vertOverflow="overflow" horzOverflow="overflow" vert="horz" wrap="square" lIns="91416" tIns="45708" rIns="91416" bIns="45708" numCol="1" spcCol="0" rtlCol="0" fromWordArt="0" anchor="t" anchorCtr="0" forceAA="0" compatLnSpc="1">
            <a:prstTxWarp prst="textNoShape">
              <a:avLst/>
            </a:prstTxWarp>
            <a:spAutoFit/>
          </a:bodyPr>
          <a:lstStyle/>
          <a:p>
            <a:pPr>
              <a:tabLst>
                <a:tab pos="3590925" algn="l"/>
              </a:tabLst>
            </a:pPr>
            <a:r>
              <a:rPr lang="en-US" dirty="0">
                <a:solidFill>
                  <a:schemeClr val="tx1">
                    <a:lumMod val="76000"/>
                    <a:lumOff val="24000"/>
                  </a:schemeClr>
                </a:solidFill>
                <a:ea typeface="+mn-lt"/>
                <a:cs typeface="+mn-lt"/>
              </a:rPr>
              <a:t>We extend our heartfelt gratitude to Embry-Riddle Aeronautical University for the invaluable support of its faculty and staff, as well as access to the Writing and Design Center and library resources for our research. Additionally, we appreciate the URI Grant funding, which has allowed us to dedicate quality time and effort to our work.</a:t>
            </a:r>
          </a:p>
          <a:p>
            <a:pPr>
              <a:tabLst>
                <a:tab pos="3590925" algn="l"/>
              </a:tabLst>
            </a:pPr>
            <a:endParaRPr lang="en-US">
              <a:ea typeface="Calibri" panose="020F0502020204030204"/>
              <a:cs typeface="Calibri" panose="020F0502020204030204"/>
            </a:endParaRPr>
          </a:p>
        </p:txBody>
      </p:sp>
      <p:pic>
        <p:nvPicPr>
          <p:cNvPr id="5" name="Picture 4" descr="A blue bird with wings spread&#10;&#10;AI-generated content may be incorrect.">
            <a:extLst>
              <a:ext uri="{FF2B5EF4-FFF2-40B4-BE49-F238E27FC236}">
                <a16:creationId xmlns:a16="http://schemas.microsoft.com/office/drawing/2014/main" id="{0A22B1C1-C5EB-C384-CF70-0D6C43748F3F}"/>
              </a:ext>
            </a:extLst>
          </p:cNvPr>
          <p:cNvPicPr>
            <a:picLocks noChangeAspect="1"/>
          </p:cNvPicPr>
          <p:nvPr/>
        </p:nvPicPr>
        <p:blipFill>
          <a:blip r:embed="rId5"/>
          <a:stretch>
            <a:fillRect/>
          </a:stretch>
        </p:blipFill>
        <p:spPr>
          <a:xfrm>
            <a:off x="2129692" y="4802797"/>
            <a:ext cx="3526693" cy="1433635"/>
          </a:xfrm>
          <a:prstGeom prst="rect">
            <a:avLst/>
          </a:prstGeom>
        </p:spPr>
      </p:pic>
    </p:spTree>
    <p:extLst>
      <p:ext uri="{BB962C8B-B14F-4D97-AF65-F5344CB8AC3E}">
        <p14:creationId xmlns:p14="http://schemas.microsoft.com/office/powerpoint/2010/main" val="3007377076"/>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EEC4F0A-92EE-E144-9CD8-DCAE41569079}"/>
              </a:ext>
            </a:extLst>
          </p:cNvPr>
          <p:cNvSpPr/>
          <p:nvPr/>
        </p:nvSpPr>
        <p:spPr>
          <a:xfrm>
            <a:off x="249521" y="996118"/>
            <a:ext cx="8518697" cy="954107"/>
          </a:xfrm>
          <a:prstGeom prst="rect">
            <a:avLst/>
          </a:prstGeom>
        </p:spPr>
        <p:txBody>
          <a:bodyPr wrap="square" lIns="91440" tIns="45720" rIns="91440" bIns="45720" anchor="t">
            <a:spAutoFit/>
          </a:bodyPr>
          <a:lstStyle/>
          <a:p>
            <a:pPr>
              <a:defRPr/>
            </a:pPr>
            <a:r>
              <a:rPr lang="en-US" sz="2800" b="1" dirty="0">
                <a:solidFill>
                  <a:srgbClr val="00509A"/>
                </a:solidFill>
                <a:latin typeface="Arial"/>
                <a:ea typeface="Open Sans"/>
                <a:cs typeface="Arial"/>
              </a:rPr>
              <a:t>Crash Test Models Do Not</a:t>
            </a:r>
            <a:endParaRPr lang="en-US" dirty="0"/>
          </a:p>
          <a:p>
            <a:pPr>
              <a:defRPr/>
            </a:pPr>
            <a:r>
              <a:rPr lang="en-US" sz="2800" b="1" dirty="0">
                <a:solidFill>
                  <a:srgbClr val="00509A"/>
                </a:solidFill>
                <a:latin typeface="Arial"/>
                <a:ea typeface="Open Sans"/>
                <a:cs typeface="Arial"/>
              </a:rPr>
              <a:t>Represent Average Female</a:t>
            </a:r>
            <a:endParaRPr lang="en-US" sz="2800" b="1" dirty="0">
              <a:solidFill>
                <a:srgbClr val="00509A"/>
              </a:solidFill>
              <a:latin typeface="Arial" panose="020B0604020202020204" pitchFamily="34" charset="0"/>
              <a:ea typeface="Open Sans"/>
              <a:cs typeface="Arial" panose="020B0604020202020204" pitchFamily="34" charset="0"/>
            </a:endParaRPr>
          </a:p>
        </p:txBody>
      </p:sp>
      <p:sp>
        <p:nvSpPr>
          <p:cNvPr id="2" name="Rectangle 1">
            <a:extLst>
              <a:ext uri="{FF2B5EF4-FFF2-40B4-BE49-F238E27FC236}">
                <a16:creationId xmlns:a16="http://schemas.microsoft.com/office/drawing/2014/main" id="{6C43CF1B-E6FE-DE45-B99B-5D47919CDEDC}"/>
              </a:ext>
            </a:extLst>
          </p:cNvPr>
          <p:cNvSpPr/>
          <p:nvPr/>
        </p:nvSpPr>
        <p:spPr>
          <a:xfrm>
            <a:off x="512802" y="2425357"/>
            <a:ext cx="4746627" cy="1295868"/>
          </a:xfrm>
          <a:prstGeom prst="rect">
            <a:avLst/>
          </a:prstGeom>
        </p:spPr>
        <p:txBody>
          <a:bodyPr wrap="square" lIns="91440" tIns="45720" rIns="91440" bIns="45720" anchor="t">
            <a:spAutoFit/>
          </a:bodyPr>
          <a:lstStyle/>
          <a:p>
            <a:pPr>
              <a:lnSpc>
                <a:spcPct val="150000"/>
              </a:lnSpc>
              <a:defRPr/>
            </a:pPr>
            <a:r>
              <a:rPr lang="en-US" dirty="0">
                <a:solidFill>
                  <a:schemeClr val="tx1">
                    <a:lumMod val="75000"/>
                    <a:lumOff val="25000"/>
                  </a:schemeClr>
                </a:solidFill>
                <a:ea typeface="+mn-lt"/>
                <a:cs typeface="+mn-lt"/>
              </a:rPr>
              <a:t>Crash testing safety has been known to rely on crash test dummy models created in the 1950s that are modeled after men.</a:t>
            </a:r>
            <a:endParaRPr lang="en-US" dirty="0">
              <a:solidFill>
                <a:schemeClr val="tx1">
                  <a:lumMod val="75000"/>
                  <a:lumOff val="25000"/>
                </a:schemeClr>
              </a:solidFill>
              <a:ea typeface="Calibri"/>
              <a:cs typeface="Calibri"/>
            </a:endParaRPr>
          </a:p>
        </p:txBody>
      </p:sp>
      <p:pic>
        <p:nvPicPr>
          <p:cNvPr id="3" name="Picture 2" descr="A person in a car with a dummy in the driver&amp;#39;s seat&#10;&#10;AI-generated content may be incorrect.">
            <a:extLst>
              <a:ext uri="{FF2B5EF4-FFF2-40B4-BE49-F238E27FC236}">
                <a16:creationId xmlns:a16="http://schemas.microsoft.com/office/drawing/2014/main" id="{8AFDCEF2-5326-7756-4CEA-077BADD8B5F3}"/>
              </a:ext>
            </a:extLst>
          </p:cNvPr>
          <p:cNvPicPr>
            <a:picLocks noChangeAspect="1"/>
          </p:cNvPicPr>
          <p:nvPr/>
        </p:nvPicPr>
        <p:blipFill>
          <a:blip r:embed="rId4"/>
          <a:stretch>
            <a:fillRect/>
          </a:stretch>
        </p:blipFill>
        <p:spPr>
          <a:xfrm>
            <a:off x="6524625" y="1952625"/>
            <a:ext cx="4743450" cy="3095625"/>
          </a:xfrm>
          <a:prstGeom prst="rect">
            <a:avLst/>
          </a:prstGeom>
        </p:spPr>
      </p:pic>
      <p:sp>
        <p:nvSpPr>
          <p:cNvPr id="5" name="Rectangle 4">
            <a:extLst>
              <a:ext uri="{FF2B5EF4-FFF2-40B4-BE49-F238E27FC236}">
                <a16:creationId xmlns:a16="http://schemas.microsoft.com/office/drawing/2014/main" id="{9D419E50-AF44-FC03-6D2F-A203B8B78C2B}"/>
              </a:ext>
            </a:extLst>
          </p:cNvPr>
          <p:cNvSpPr/>
          <p:nvPr/>
        </p:nvSpPr>
        <p:spPr>
          <a:xfrm>
            <a:off x="6526740" y="5050838"/>
            <a:ext cx="4746627" cy="705258"/>
          </a:xfrm>
          <a:prstGeom prst="rect">
            <a:avLst/>
          </a:prstGeom>
        </p:spPr>
        <p:txBody>
          <a:bodyPr wrap="square" lIns="91440" tIns="45720" rIns="91440" bIns="45720" anchor="t">
            <a:spAutoFit/>
          </a:bodyPr>
          <a:lstStyle/>
          <a:p>
            <a:pPr>
              <a:lnSpc>
                <a:spcPct val="150000"/>
              </a:lnSpc>
              <a:defRPr/>
            </a:pPr>
            <a:r>
              <a:rPr lang="en-US" sz="1400" i="1" dirty="0">
                <a:solidFill>
                  <a:schemeClr val="tx1">
                    <a:lumMod val="75000"/>
                    <a:lumOff val="25000"/>
                  </a:schemeClr>
                </a:solidFill>
                <a:ea typeface="+mn-lt"/>
                <a:cs typeface="+mn-lt"/>
              </a:rPr>
              <a:t>https://www.wdsu.com/article/crash-test-dummies-looking-more-like-americans-heavier-and-older/8698508</a:t>
            </a:r>
          </a:p>
        </p:txBody>
      </p:sp>
    </p:spTree>
    <p:extLst>
      <p:ext uri="{BB962C8B-B14F-4D97-AF65-F5344CB8AC3E}">
        <p14:creationId xmlns:p14="http://schemas.microsoft.com/office/powerpoint/2010/main" val="3481286345"/>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332A07B-96D2-6F4D-AB8B-90186A3F0A24}"/>
              </a:ext>
            </a:extLst>
          </p:cNvPr>
          <p:cNvSpPr txBox="1">
            <a:spLocks noGrp="1"/>
          </p:cNvSpPr>
          <p:nvPr>
            <p:ph type="title" idx="4294967295"/>
          </p:nvPr>
        </p:nvSpPr>
        <p:spPr>
          <a:xfrm>
            <a:off x="847345" y="1023668"/>
            <a:ext cx="8811491" cy="523196"/>
          </a:xfrm>
          <a:prstGeom prst="rect">
            <a:avLst/>
          </a:prstGeom>
          <a:noFill/>
          <a:ln>
            <a:noFill/>
            <a:prstDash/>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spAutoFit/>
          </a:bodyPr>
          <a:lstStyle/>
          <a:p>
            <a:pPr>
              <a:lnSpc>
                <a:spcPct val="100000"/>
              </a:lnSpc>
              <a:spcBef>
                <a:spcPts val="0"/>
              </a:spcBef>
              <a:tabLst>
                <a:tab pos="3590925" algn="l"/>
              </a:tabLst>
              <a:defRPr/>
            </a:pPr>
            <a:r>
              <a:rPr lang="en-US" sz="2800" b="1" dirty="0">
                <a:solidFill>
                  <a:srgbClr val="00509A"/>
                </a:solidFill>
                <a:latin typeface="Arial"/>
                <a:ea typeface="Roboto"/>
                <a:cs typeface="Arial"/>
              </a:rPr>
              <a:t>Problem Statement</a:t>
            </a:r>
            <a:endParaRPr lang="en-US" sz="2800" b="1" dirty="0">
              <a:solidFill>
                <a:srgbClr val="00509A"/>
              </a:solidFill>
              <a:ea typeface="Roboto"/>
            </a:endParaRPr>
          </a:p>
        </p:txBody>
      </p:sp>
      <p:sp>
        <p:nvSpPr>
          <p:cNvPr id="9" name="Rectangle 8">
            <a:extLst>
              <a:ext uri="{FF2B5EF4-FFF2-40B4-BE49-F238E27FC236}">
                <a16:creationId xmlns:a16="http://schemas.microsoft.com/office/drawing/2014/main" id="{C5A60248-2700-094D-9F0E-48EF242B22CF}"/>
              </a:ext>
            </a:extLst>
          </p:cNvPr>
          <p:cNvSpPr/>
          <p:nvPr/>
        </p:nvSpPr>
        <p:spPr>
          <a:xfrm>
            <a:off x="847345" y="1714939"/>
            <a:ext cx="6208563" cy="3913315"/>
          </a:xfrm>
          <a:prstGeom prst="rect">
            <a:avLst/>
          </a:prstGeom>
        </p:spPr>
        <p:txBody>
          <a:bodyPr wrap="square" lIns="91440" tIns="45720" rIns="91440" bIns="45720" anchor="t">
            <a:spAutoFit/>
          </a:bodyPr>
          <a:lstStyle/>
          <a:p>
            <a:pPr>
              <a:lnSpc>
                <a:spcPct val="150000"/>
              </a:lnSpc>
              <a:defRPr/>
            </a:pPr>
            <a:r>
              <a:rPr lang="en-US" sz="2000" dirty="0">
                <a:solidFill>
                  <a:schemeClr val="tx1">
                    <a:lumMod val="75000"/>
                    <a:lumOff val="25000"/>
                  </a:schemeClr>
                </a:solidFill>
                <a:ea typeface="+mn-lt"/>
                <a:cs typeface="+mn-lt"/>
              </a:rPr>
              <a:t>Current female crash test dummies (4'11'', 108 </a:t>
            </a:r>
            <a:r>
              <a:rPr lang="en-US" sz="2000" err="1">
                <a:solidFill>
                  <a:schemeClr val="tx1">
                    <a:lumMod val="75000"/>
                    <a:lumOff val="25000"/>
                  </a:schemeClr>
                </a:solidFill>
                <a:ea typeface="+mn-lt"/>
                <a:cs typeface="+mn-lt"/>
              </a:rPr>
              <a:t>lbs</a:t>
            </a:r>
            <a:r>
              <a:rPr lang="en-US" sz="2000" dirty="0">
                <a:solidFill>
                  <a:schemeClr val="tx1">
                    <a:lumMod val="75000"/>
                    <a:lumOff val="25000"/>
                  </a:schemeClr>
                </a:solidFill>
                <a:ea typeface="+mn-lt"/>
                <a:cs typeface="+mn-lt"/>
              </a:rPr>
              <a:t>) </a:t>
            </a:r>
            <a:endParaRPr lang="en-US" dirty="0">
              <a:solidFill>
                <a:schemeClr val="tx1">
                  <a:lumMod val="75000"/>
                  <a:lumOff val="25000"/>
                </a:schemeClr>
              </a:solidFill>
              <a:ea typeface="+mn-lt"/>
              <a:cs typeface="+mn-lt"/>
            </a:endParaRPr>
          </a:p>
          <a:p>
            <a:pPr marL="342900" indent="-342900">
              <a:lnSpc>
                <a:spcPct val="150000"/>
              </a:lnSpc>
              <a:buFont typeface="Calibri"/>
              <a:buChar char="-"/>
              <a:defRPr/>
            </a:pPr>
            <a:r>
              <a:rPr lang="en-US" sz="2000" dirty="0">
                <a:solidFill>
                  <a:schemeClr val="tx1">
                    <a:lumMod val="75000"/>
                    <a:lumOff val="25000"/>
                  </a:schemeClr>
                </a:solidFill>
                <a:ea typeface="+mn-lt"/>
                <a:cs typeface="+mn-lt"/>
              </a:rPr>
              <a:t>The average American female is (5'4'', 120 </a:t>
            </a:r>
            <a:r>
              <a:rPr lang="en-US" sz="2000" dirty="0" err="1">
                <a:solidFill>
                  <a:schemeClr val="tx1">
                    <a:lumMod val="75000"/>
                    <a:lumOff val="25000"/>
                  </a:schemeClr>
                </a:solidFill>
                <a:ea typeface="+mn-lt"/>
                <a:cs typeface="+mn-lt"/>
              </a:rPr>
              <a:t>lbs</a:t>
            </a:r>
            <a:r>
              <a:rPr lang="en-US" sz="2000" dirty="0">
                <a:solidFill>
                  <a:schemeClr val="tx1">
                    <a:lumMod val="75000"/>
                    <a:lumOff val="25000"/>
                  </a:schemeClr>
                </a:solidFill>
                <a:ea typeface="+mn-lt"/>
                <a:cs typeface="+mn-lt"/>
              </a:rPr>
              <a:t>)</a:t>
            </a:r>
            <a:endParaRPr lang="en-US" sz="2000" dirty="0">
              <a:solidFill>
                <a:schemeClr val="tx1">
                  <a:lumMod val="75000"/>
                  <a:lumOff val="25000"/>
                </a:schemeClr>
              </a:solidFill>
              <a:ea typeface="Calibri"/>
              <a:cs typeface="Calibri"/>
            </a:endParaRPr>
          </a:p>
          <a:p>
            <a:pPr marL="342900" indent="-342900">
              <a:lnSpc>
                <a:spcPct val="150000"/>
              </a:lnSpc>
              <a:buFont typeface="Calibri"/>
              <a:buChar char="-"/>
              <a:defRPr/>
            </a:pPr>
            <a:r>
              <a:rPr lang="en-US" sz="2000" dirty="0">
                <a:solidFill>
                  <a:schemeClr val="tx1">
                    <a:lumMod val="75000"/>
                    <a:lumOff val="25000"/>
                  </a:schemeClr>
                </a:solidFill>
                <a:latin typeface="Calibri"/>
                <a:ea typeface="Calibri"/>
                <a:cs typeface="Calibri"/>
              </a:rPr>
              <a:t>This raises safety concerns due to the gap.</a:t>
            </a:r>
          </a:p>
          <a:p>
            <a:pPr>
              <a:lnSpc>
                <a:spcPct val="150000"/>
              </a:lnSpc>
              <a:defRPr/>
            </a:pPr>
            <a:endParaRPr lang="en-US" sz="2000" dirty="0">
              <a:solidFill>
                <a:schemeClr val="tx1">
                  <a:lumMod val="75000"/>
                  <a:lumOff val="25000"/>
                </a:schemeClr>
              </a:solidFill>
              <a:ea typeface="+mn-lt"/>
              <a:cs typeface="+mn-lt"/>
            </a:endParaRPr>
          </a:p>
          <a:p>
            <a:pPr>
              <a:lnSpc>
                <a:spcPct val="150000"/>
              </a:lnSpc>
              <a:defRPr/>
            </a:pPr>
            <a:endParaRPr lang="en-US" sz="2000" dirty="0">
              <a:solidFill>
                <a:schemeClr val="tx1">
                  <a:lumMod val="75000"/>
                  <a:lumOff val="25000"/>
                </a:schemeClr>
              </a:solidFill>
              <a:ea typeface="+mn-lt"/>
              <a:cs typeface="+mn-lt"/>
            </a:endParaRPr>
          </a:p>
          <a:p>
            <a:pPr>
              <a:lnSpc>
                <a:spcPct val="150000"/>
              </a:lnSpc>
              <a:defRPr/>
            </a:pPr>
            <a:endParaRPr lang="en-US" sz="2000" dirty="0">
              <a:solidFill>
                <a:schemeClr val="tx1">
                  <a:lumMod val="75000"/>
                  <a:lumOff val="25000"/>
                </a:schemeClr>
              </a:solidFill>
              <a:ea typeface="+mn-lt"/>
              <a:cs typeface="+mn-lt"/>
            </a:endParaRPr>
          </a:p>
          <a:p>
            <a:pPr>
              <a:lnSpc>
                <a:spcPct val="150000"/>
              </a:lnSpc>
              <a:defRPr/>
            </a:pPr>
            <a:endParaRPr lang="en-US" sz="1050" dirty="0">
              <a:solidFill>
                <a:schemeClr val="tx1">
                  <a:lumMod val="75000"/>
                  <a:lumOff val="25000"/>
                </a:schemeClr>
              </a:solidFill>
              <a:ea typeface="+mn-lt"/>
              <a:cs typeface="+mn-lt"/>
            </a:endParaRPr>
          </a:p>
          <a:p>
            <a:pPr>
              <a:defRPr/>
            </a:pPr>
            <a:r>
              <a:rPr lang="en-US" sz="1050" i="1" dirty="0">
                <a:solidFill>
                  <a:schemeClr val="tx1">
                    <a:lumMod val="75000"/>
                    <a:lumOff val="25000"/>
                  </a:schemeClr>
                </a:solidFill>
                <a:ea typeface="+mn-lt"/>
                <a:cs typeface="+mn-lt"/>
              </a:rPr>
              <a:t>National Highway Traffic Safety Administration (n.d.). Laws and Regulations. NHTSA.</a:t>
            </a:r>
            <a:endParaRPr lang="en-US" sz="1050" i="1">
              <a:solidFill>
                <a:schemeClr val="tx1">
                  <a:lumMod val="75000"/>
                  <a:lumOff val="25000"/>
                </a:schemeClr>
              </a:solidFill>
              <a:ea typeface="Calibri"/>
              <a:cs typeface="Calibri"/>
            </a:endParaRPr>
          </a:p>
          <a:p>
            <a:pPr>
              <a:lnSpc>
                <a:spcPct val="150000"/>
              </a:lnSpc>
              <a:defRPr/>
            </a:pPr>
            <a:r>
              <a:rPr lang="en-US" sz="1050" i="1" dirty="0">
                <a:solidFill>
                  <a:schemeClr val="tx1">
                    <a:lumMod val="75000"/>
                    <a:lumOff val="25000"/>
                  </a:schemeClr>
                </a:solidFill>
                <a:ea typeface="+mn-lt"/>
                <a:cs typeface="+mn-lt"/>
              </a:rPr>
              <a:t>Retrieved January 1, 2025, from https://www.nhtsa.gov/laws-regulations</a:t>
            </a:r>
            <a:endParaRPr lang="en-US" sz="1050" i="1">
              <a:solidFill>
                <a:schemeClr val="tx1">
                  <a:lumMod val="75000"/>
                  <a:lumOff val="25000"/>
                </a:schemeClr>
              </a:solidFill>
              <a:ea typeface="Calibri"/>
              <a:cs typeface="Calibri"/>
            </a:endParaRPr>
          </a:p>
          <a:p>
            <a:pPr marL="171450" indent="-171450">
              <a:lnSpc>
                <a:spcPct val="150000"/>
              </a:lnSpc>
              <a:buFont typeface="Calibri" panose="020B0604020202020204" pitchFamily="34" charset="0"/>
              <a:buChar char="-"/>
              <a:defRPr/>
            </a:pPr>
            <a:endParaRPr lang="en-US" sz="2000">
              <a:solidFill>
                <a:schemeClr val="tx1">
                  <a:lumMod val="75000"/>
                  <a:lumOff val="25000"/>
                </a:schemeClr>
              </a:solidFill>
              <a:latin typeface="Arial" panose="020B0604020202020204" pitchFamily="34" charset="0"/>
              <a:ea typeface="Adobe Fan Heiti Std B" panose="020B0700000000000000" pitchFamily="34" charset="-128"/>
              <a:cs typeface="Arial" panose="020B0604020202020204" pitchFamily="34" charset="0"/>
            </a:endParaRPr>
          </a:p>
        </p:txBody>
      </p:sp>
      <p:pic>
        <p:nvPicPr>
          <p:cNvPr id="2" name="Picture 1" descr="A person in a garment driving a car&#10;&#10;AI-generated content may be incorrect.">
            <a:extLst>
              <a:ext uri="{FF2B5EF4-FFF2-40B4-BE49-F238E27FC236}">
                <a16:creationId xmlns:a16="http://schemas.microsoft.com/office/drawing/2014/main" id="{384D35BC-3BDD-6E0B-FC28-C1E89F874DC3}"/>
              </a:ext>
            </a:extLst>
          </p:cNvPr>
          <p:cNvPicPr>
            <a:picLocks noChangeAspect="1"/>
          </p:cNvPicPr>
          <p:nvPr/>
        </p:nvPicPr>
        <p:blipFill>
          <a:blip r:embed="rId3"/>
          <a:stretch>
            <a:fillRect/>
          </a:stretch>
        </p:blipFill>
        <p:spPr>
          <a:xfrm>
            <a:off x="7486650" y="1543050"/>
            <a:ext cx="4048125" cy="2276475"/>
          </a:xfrm>
          <a:prstGeom prst="rect">
            <a:avLst/>
          </a:prstGeom>
        </p:spPr>
      </p:pic>
      <p:sp>
        <p:nvSpPr>
          <p:cNvPr id="3" name="TextBox 2">
            <a:extLst>
              <a:ext uri="{FF2B5EF4-FFF2-40B4-BE49-F238E27FC236}">
                <a16:creationId xmlns:a16="http://schemas.microsoft.com/office/drawing/2014/main" id="{2CC9602B-A05E-7FBE-B32C-74F7BCB95CE5}"/>
              </a:ext>
            </a:extLst>
          </p:cNvPr>
          <p:cNvSpPr txBox="1"/>
          <p:nvPr/>
        </p:nvSpPr>
        <p:spPr>
          <a:xfrm>
            <a:off x="7353300" y="3819525"/>
            <a:ext cx="4600575" cy="738640"/>
          </a:xfrm>
          <a:prstGeom prst="rect">
            <a:avLst/>
          </a:prstGeom>
          <a:noFill/>
        </p:spPr>
        <p:txBody>
          <a:bodyPr rot="0" spcFirstLastPara="0" vertOverflow="overflow" horzOverflow="overflow" vert="horz" wrap="square" lIns="91416" tIns="45708" rIns="91416" bIns="45708" numCol="1" spcCol="0" rtlCol="0" fromWordArt="0" anchor="t" anchorCtr="0" forceAA="0" compatLnSpc="1">
            <a:prstTxWarp prst="textNoShape">
              <a:avLst/>
            </a:prstTxWarp>
            <a:spAutoFit/>
          </a:bodyPr>
          <a:lstStyle/>
          <a:p>
            <a:pPr fontAlgn="auto">
              <a:spcAft>
                <a:spcPts val="0"/>
              </a:spcAft>
              <a:tabLst>
                <a:tab pos="3590925" algn="l"/>
              </a:tabLst>
            </a:pPr>
            <a:r>
              <a:rPr lang="en-US" sz="1400" i="1" dirty="0"/>
              <a:t>https://abcnews.go.com/GMA/Living/modern-female-crash-dummies-improve-safety-women-experts/story?id=108326314</a:t>
            </a:r>
          </a:p>
        </p:txBody>
      </p:sp>
    </p:spTree>
    <p:extLst>
      <p:ext uri="{BB962C8B-B14F-4D97-AF65-F5344CB8AC3E}">
        <p14:creationId xmlns:p14="http://schemas.microsoft.com/office/powerpoint/2010/main" val="920765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10D1618-924C-1F48-BC64-4C64D5363795}"/>
              </a:ext>
            </a:extLst>
          </p:cNvPr>
          <p:cNvSpPr txBox="1">
            <a:spLocks noGrp="1"/>
          </p:cNvSpPr>
          <p:nvPr>
            <p:ph type="title" idx="4294967295"/>
          </p:nvPr>
        </p:nvSpPr>
        <p:spPr>
          <a:xfrm>
            <a:off x="847345" y="1023668"/>
            <a:ext cx="8811491" cy="523196"/>
          </a:xfrm>
          <a:prstGeom prst="rect">
            <a:avLst/>
          </a:prstGeom>
          <a:noFill/>
          <a:ln>
            <a:noFill/>
            <a:prstDash/>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spAutoFit/>
          </a:bodyPr>
          <a:lstStyle/>
          <a:p>
            <a:pPr>
              <a:lnSpc>
                <a:spcPct val="100000"/>
              </a:lnSpc>
              <a:spcBef>
                <a:spcPts val="0"/>
              </a:spcBef>
              <a:tabLst>
                <a:tab pos="3590925" algn="l"/>
              </a:tabLst>
              <a:defRPr/>
            </a:pPr>
            <a:r>
              <a:rPr lang="en-US" sz="2800" b="1" dirty="0">
                <a:solidFill>
                  <a:srgbClr val="00509A"/>
                </a:solidFill>
                <a:latin typeface="Arial"/>
                <a:ea typeface="Roboto"/>
                <a:cs typeface="Arial"/>
              </a:rPr>
              <a:t>The History of The Crash Test Dummy</a:t>
            </a:r>
            <a:endParaRPr lang="en-US" dirty="0"/>
          </a:p>
        </p:txBody>
      </p:sp>
      <p:sp>
        <p:nvSpPr>
          <p:cNvPr id="13" name="Rectangle 45">
            <a:extLst>
              <a:ext uri="{FF2B5EF4-FFF2-40B4-BE49-F238E27FC236}">
                <a16:creationId xmlns:a16="http://schemas.microsoft.com/office/drawing/2014/main" id="{E335FBC4-B1B4-7F49-97E0-92E5DFB3882C}"/>
              </a:ext>
            </a:extLst>
          </p:cNvPr>
          <p:cNvSpPr>
            <a:spLocks noChangeArrowheads="1"/>
          </p:cNvSpPr>
          <p:nvPr/>
        </p:nvSpPr>
        <p:spPr bwMode="auto">
          <a:xfrm>
            <a:off x="845377" y="1856284"/>
            <a:ext cx="2330670" cy="261610"/>
          </a:xfrm>
          <a:prstGeom prst="rect">
            <a:avLst/>
          </a:prstGeom>
          <a:solidFill>
            <a:srgbClr val="FCC100"/>
          </a:solidFill>
          <a:ln>
            <a:noFill/>
          </a:ln>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1100" spc="3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C5A60248-2700-094D-9F0E-48EF242B22CF}"/>
              </a:ext>
            </a:extLst>
          </p:cNvPr>
          <p:cNvSpPr/>
          <p:nvPr/>
        </p:nvSpPr>
        <p:spPr>
          <a:xfrm>
            <a:off x="5425939" y="2333331"/>
            <a:ext cx="5960913" cy="3570208"/>
          </a:xfrm>
          <a:prstGeom prst="rect">
            <a:avLst/>
          </a:prstGeom>
        </p:spPr>
        <p:txBody>
          <a:bodyPr wrap="square" lIns="91440" tIns="45720" rIns="91440" bIns="45720" anchor="t">
            <a:spAutoFit/>
          </a:bodyPr>
          <a:lstStyle/>
          <a:p>
            <a:pPr>
              <a:defRPr/>
            </a:pPr>
            <a:r>
              <a:rPr lang="en-US" dirty="0">
                <a:solidFill>
                  <a:schemeClr val="tx1">
                    <a:lumMod val="76000"/>
                    <a:lumOff val="24000"/>
                  </a:schemeClr>
                </a:solidFill>
                <a:ea typeface="+mn-lt"/>
                <a:cs typeface="+mn-lt"/>
              </a:rPr>
              <a:t>The first instance of a crash test dummy being used in spacecraft testing dates back to the Project Mercury program in the late 1950s and early 1960s. </a:t>
            </a:r>
          </a:p>
          <a:p>
            <a:pPr>
              <a:defRPr/>
            </a:pPr>
            <a:endParaRPr lang="en-US" dirty="0">
              <a:solidFill>
                <a:schemeClr val="tx1">
                  <a:lumMod val="76000"/>
                  <a:lumOff val="24000"/>
                </a:schemeClr>
              </a:solidFill>
              <a:ea typeface="+mn-lt"/>
              <a:cs typeface="+mn-lt"/>
            </a:endParaRPr>
          </a:p>
          <a:p>
            <a:pPr marL="285750" indent="-285750">
              <a:buFont typeface="Calibri"/>
              <a:buChar char="-"/>
              <a:defRPr/>
            </a:pPr>
            <a:r>
              <a:rPr lang="en-US" dirty="0">
                <a:solidFill>
                  <a:schemeClr val="tx1">
                    <a:lumMod val="76000"/>
                    <a:lumOff val="24000"/>
                  </a:schemeClr>
                </a:solidFill>
                <a:ea typeface="+mn-lt"/>
                <a:cs typeface="+mn-lt"/>
              </a:rPr>
              <a:t>This test was conducted to measure the forces an astronaut would experience.</a:t>
            </a:r>
          </a:p>
          <a:p>
            <a:pPr marL="285750" indent="-285750">
              <a:buFont typeface="Calibri"/>
              <a:buChar char="-"/>
              <a:defRPr/>
            </a:pPr>
            <a:endParaRPr lang="en-US" dirty="0">
              <a:solidFill>
                <a:schemeClr val="tx1">
                  <a:lumMod val="76000"/>
                  <a:lumOff val="24000"/>
                </a:schemeClr>
              </a:solidFill>
              <a:ea typeface="Calibri" panose="020F0502020204030204"/>
              <a:cs typeface="Calibri" panose="020F0502020204030204"/>
            </a:endParaRPr>
          </a:p>
          <a:p>
            <a:pPr marL="285750" indent="-285750">
              <a:buFont typeface="Calibri"/>
              <a:buChar char="-"/>
              <a:defRPr/>
            </a:pPr>
            <a:endParaRPr lang="en-US" dirty="0">
              <a:solidFill>
                <a:schemeClr val="tx1">
                  <a:lumMod val="76000"/>
                  <a:lumOff val="24000"/>
                </a:schemeClr>
              </a:solidFill>
              <a:ea typeface="Calibri" panose="020F0502020204030204"/>
              <a:cs typeface="Calibri" panose="020F0502020204030204"/>
            </a:endParaRPr>
          </a:p>
          <a:p>
            <a:pPr marL="285750" indent="-285750">
              <a:buFont typeface="Calibri"/>
              <a:buChar char="-"/>
              <a:defRPr/>
            </a:pPr>
            <a:endParaRPr lang="en-US" dirty="0">
              <a:solidFill>
                <a:schemeClr val="tx1">
                  <a:lumMod val="76000"/>
                  <a:lumOff val="24000"/>
                </a:schemeClr>
              </a:solidFill>
              <a:ea typeface="+mn-lt"/>
              <a:cs typeface="+mn-lt"/>
            </a:endParaRPr>
          </a:p>
          <a:p>
            <a:pPr>
              <a:defRPr/>
            </a:pPr>
            <a:endParaRPr lang="en-US" dirty="0">
              <a:solidFill>
                <a:schemeClr val="tx1">
                  <a:lumMod val="76000"/>
                  <a:lumOff val="24000"/>
                </a:schemeClr>
              </a:solidFill>
              <a:ea typeface="+mn-lt"/>
              <a:cs typeface="+mn-lt"/>
            </a:endParaRPr>
          </a:p>
          <a:p>
            <a:pPr>
              <a:defRPr/>
            </a:pPr>
            <a:endParaRPr lang="en-US" dirty="0">
              <a:solidFill>
                <a:schemeClr val="tx1">
                  <a:lumMod val="76000"/>
                  <a:lumOff val="24000"/>
                </a:schemeClr>
              </a:solidFill>
              <a:ea typeface="+mn-lt"/>
              <a:cs typeface="+mn-lt"/>
            </a:endParaRPr>
          </a:p>
          <a:p>
            <a:pPr>
              <a:defRPr/>
            </a:pPr>
            <a:r>
              <a:rPr lang="en-US" sz="1050" i="1" dirty="0">
                <a:solidFill>
                  <a:schemeClr val="tx1">
                    <a:lumMod val="76000"/>
                    <a:lumOff val="24000"/>
                  </a:schemeClr>
                </a:solidFill>
                <a:ea typeface="+mn-lt"/>
                <a:cs typeface="+mn-lt"/>
              </a:rPr>
              <a:t>Swenson, L. S., Grimwood, J. M., &amp; Alexander, C. C. (1989). This New Ocean: A History of Project Mercury. NASA Special Publication-4201.</a:t>
            </a:r>
            <a:endParaRPr lang="en-US" sz="1050" i="1">
              <a:solidFill>
                <a:schemeClr val="tx1">
                  <a:lumMod val="76000"/>
                  <a:lumOff val="24000"/>
                </a:schemeClr>
              </a:solidFill>
              <a:ea typeface="Calibri"/>
              <a:cs typeface="Calibri"/>
            </a:endParaRPr>
          </a:p>
        </p:txBody>
      </p:sp>
      <p:pic>
        <p:nvPicPr>
          <p:cNvPr id="2" name="Picture 1" descr="A group of people in an astronaut suit&#10;&#10;AI-generated content may be incorrect.">
            <a:extLst>
              <a:ext uri="{FF2B5EF4-FFF2-40B4-BE49-F238E27FC236}">
                <a16:creationId xmlns:a16="http://schemas.microsoft.com/office/drawing/2014/main" id="{8D831B68-549E-BF26-4E44-DF6292F7E482}"/>
              </a:ext>
            </a:extLst>
          </p:cNvPr>
          <p:cNvPicPr>
            <a:picLocks noChangeAspect="1"/>
          </p:cNvPicPr>
          <p:nvPr/>
        </p:nvPicPr>
        <p:blipFill>
          <a:blip r:embed="rId4"/>
          <a:stretch>
            <a:fillRect/>
          </a:stretch>
        </p:blipFill>
        <p:spPr>
          <a:xfrm>
            <a:off x="571500" y="2333625"/>
            <a:ext cx="4676775" cy="3143250"/>
          </a:xfrm>
          <a:prstGeom prst="rect">
            <a:avLst/>
          </a:prstGeom>
        </p:spPr>
      </p:pic>
      <p:sp>
        <p:nvSpPr>
          <p:cNvPr id="3" name="TextBox 2">
            <a:extLst>
              <a:ext uri="{FF2B5EF4-FFF2-40B4-BE49-F238E27FC236}">
                <a16:creationId xmlns:a16="http://schemas.microsoft.com/office/drawing/2014/main" id="{0A7128A0-5F87-8999-27A6-B1D29C40FDE9}"/>
              </a:ext>
            </a:extLst>
          </p:cNvPr>
          <p:cNvSpPr txBox="1"/>
          <p:nvPr/>
        </p:nvSpPr>
        <p:spPr>
          <a:xfrm>
            <a:off x="571500" y="5476875"/>
            <a:ext cx="4848225" cy="523196"/>
          </a:xfrm>
          <a:prstGeom prst="rect">
            <a:avLst/>
          </a:prstGeom>
          <a:noFill/>
        </p:spPr>
        <p:txBody>
          <a:bodyPr rot="0" spcFirstLastPara="0" vertOverflow="overflow" horzOverflow="overflow" vert="horz" wrap="square" lIns="91416" tIns="45708" rIns="91416" bIns="45708" numCol="1" spcCol="0" rtlCol="0" fromWordArt="0" anchor="t" anchorCtr="0" forceAA="0" compatLnSpc="1">
            <a:prstTxWarp prst="textNoShape">
              <a:avLst/>
            </a:prstTxWarp>
            <a:spAutoFit/>
          </a:bodyPr>
          <a:lstStyle/>
          <a:p>
            <a:pPr fontAlgn="auto">
              <a:spcAft>
                <a:spcPts val="0"/>
              </a:spcAft>
              <a:tabLst>
                <a:tab pos="3590925" algn="l"/>
              </a:tabLst>
            </a:pPr>
            <a:r>
              <a:rPr lang="en-US" sz="1400" i="1" dirty="0"/>
              <a:t>https://www.cnet.com/science/nasa-crash-test-dummies-take-one-for-the-space-team/</a:t>
            </a:r>
            <a:endParaRPr lang="en-US" sz="1400" i="1">
              <a:ea typeface="Calibri"/>
              <a:cs typeface="Calibri"/>
            </a:endParaRPr>
          </a:p>
        </p:txBody>
      </p:sp>
    </p:spTree>
    <p:extLst>
      <p:ext uri="{BB962C8B-B14F-4D97-AF65-F5344CB8AC3E}">
        <p14:creationId xmlns:p14="http://schemas.microsoft.com/office/powerpoint/2010/main" val="897045934"/>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E263AB-E70F-140E-0783-56658B05A88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F034D2A-4C5D-D234-73F6-E456C3DB2AC6}"/>
              </a:ext>
            </a:extLst>
          </p:cNvPr>
          <p:cNvSpPr txBox="1">
            <a:spLocks noGrp="1"/>
          </p:cNvSpPr>
          <p:nvPr>
            <p:ph type="title" idx="4294967295"/>
          </p:nvPr>
        </p:nvSpPr>
        <p:spPr>
          <a:xfrm>
            <a:off x="847345" y="1023668"/>
            <a:ext cx="8811491" cy="523196"/>
          </a:xfrm>
          <a:prstGeom prst="rect">
            <a:avLst/>
          </a:prstGeom>
          <a:noFill/>
          <a:ln>
            <a:noFill/>
            <a:prstDash/>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spAutoFit/>
          </a:bodyPr>
          <a:lstStyle/>
          <a:p>
            <a:pPr>
              <a:lnSpc>
                <a:spcPct val="100000"/>
              </a:lnSpc>
              <a:spcBef>
                <a:spcPts val="0"/>
              </a:spcBef>
              <a:tabLst>
                <a:tab pos="3590925" algn="l"/>
              </a:tabLst>
              <a:defRPr/>
            </a:pPr>
            <a:r>
              <a:rPr lang="en-US" sz="2800" dirty="0">
                <a:solidFill>
                  <a:srgbClr val="00509A"/>
                </a:solidFill>
                <a:latin typeface="Arial"/>
                <a:ea typeface="Roboto"/>
                <a:cs typeface="Arial"/>
              </a:rPr>
              <a:t>Physiology and Anatomy</a:t>
            </a:r>
            <a:endParaRPr lang="en-US" dirty="0"/>
          </a:p>
        </p:txBody>
      </p:sp>
      <p:sp>
        <p:nvSpPr>
          <p:cNvPr id="9" name="Rectangle 8">
            <a:extLst>
              <a:ext uri="{FF2B5EF4-FFF2-40B4-BE49-F238E27FC236}">
                <a16:creationId xmlns:a16="http://schemas.microsoft.com/office/drawing/2014/main" id="{961E25C9-748A-FB00-EEE6-A7528904863B}"/>
              </a:ext>
            </a:extLst>
          </p:cNvPr>
          <p:cNvSpPr/>
          <p:nvPr/>
        </p:nvSpPr>
        <p:spPr>
          <a:xfrm>
            <a:off x="847345" y="2010214"/>
            <a:ext cx="9075588" cy="958660"/>
          </a:xfrm>
          <a:prstGeom prst="rect">
            <a:avLst/>
          </a:prstGeom>
        </p:spPr>
        <p:txBody>
          <a:bodyPr wrap="square" lIns="91440" tIns="45720" rIns="91440" bIns="45720" anchor="t">
            <a:spAutoFit/>
          </a:bodyPr>
          <a:lstStyle/>
          <a:p>
            <a:pPr>
              <a:lnSpc>
                <a:spcPct val="150000"/>
              </a:lnSpc>
              <a:defRPr/>
            </a:pPr>
            <a:endParaRPr lang="en-US" sz="2000" dirty="0">
              <a:solidFill>
                <a:schemeClr val="tx1">
                  <a:lumMod val="75000"/>
                  <a:lumOff val="25000"/>
                </a:schemeClr>
              </a:solidFill>
              <a:latin typeface="Arial" panose="020B0604020202020204" pitchFamily="34" charset="0"/>
              <a:ea typeface="Open Sans"/>
              <a:cs typeface="Arial" panose="020B0604020202020204" pitchFamily="34" charset="0"/>
            </a:endParaRPr>
          </a:p>
          <a:p>
            <a:pPr marL="171450" indent="-171450">
              <a:lnSpc>
                <a:spcPct val="150000"/>
              </a:lnSpc>
              <a:buFont typeface="Arial" panose="020B0604020202020204" pitchFamily="34" charset="0"/>
              <a:buChar char="•"/>
              <a:defRPr/>
            </a:pPr>
            <a:endParaRPr lang="en-US" sz="2000">
              <a:solidFill>
                <a:schemeClr val="tx1">
                  <a:lumMod val="75000"/>
                  <a:lumOff val="25000"/>
                </a:schemeClr>
              </a:solidFill>
              <a:latin typeface="Arial" panose="020B0604020202020204" pitchFamily="34" charset="0"/>
              <a:ea typeface="Adobe Fan Heiti Std B" panose="020B0700000000000000" pitchFamily="34" charset="-128"/>
              <a:cs typeface="Arial" panose="020B0604020202020204" pitchFamily="34" charset="0"/>
            </a:endParaRPr>
          </a:p>
        </p:txBody>
      </p:sp>
      <p:sp>
        <p:nvSpPr>
          <p:cNvPr id="2" name="TextBox 1">
            <a:extLst>
              <a:ext uri="{FF2B5EF4-FFF2-40B4-BE49-F238E27FC236}">
                <a16:creationId xmlns:a16="http://schemas.microsoft.com/office/drawing/2014/main" id="{B2764DEE-EE54-B00B-1C5D-96093EB266B8}"/>
              </a:ext>
            </a:extLst>
          </p:cNvPr>
          <p:cNvSpPr txBox="1"/>
          <p:nvPr/>
        </p:nvSpPr>
        <p:spPr>
          <a:xfrm>
            <a:off x="847725" y="1714500"/>
            <a:ext cx="5562600" cy="4501208"/>
          </a:xfrm>
          <a:prstGeom prst="rect">
            <a:avLst/>
          </a:prstGeom>
          <a:noFill/>
        </p:spPr>
        <p:txBody>
          <a:bodyPr rot="0" spcFirstLastPara="0" vertOverflow="overflow" horzOverflow="overflow" vert="horz" wrap="square" lIns="91416" tIns="45708" rIns="91416" bIns="45708" numCol="1" spcCol="0" rtlCol="0" fromWordArt="0" anchor="t" anchorCtr="0" forceAA="0" compatLnSpc="1">
            <a:prstTxWarp prst="textNoShape">
              <a:avLst/>
            </a:prstTxWarp>
            <a:spAutoFit/>
          </a:bodyPr>
          <a:lstStyle/>
          <a:p>
            <a:pPr>
              <a:tabLst>
                <a:tab pos="3590925" algn="l"/>
              </a:tabLst>
            </a:pPr>
            <a:r>
              <a:rPr lang="en-US" dirty="0">
                <a:solidFill>
                  <a:schemeClr val="tx1">
                    <a:lumMod val="76000"/>
                    <a:lumOff val="24000"/>
                  </a:schemeClr>
                </a:solidFill>
                <a:ea typeface="Calibri"/>
                <a:cs typeface="Calibri"/>
              </a:rPr>
              <a:t>Women generally have lower bone density, different fat distribution, and distinct hip, chest, and pelvic structures.</a:t>
            </a:r>
          </a:p>
          <a:p>
            <a:pPr>
              <a:tabLst>
                <a:tab pos="3590925" algn="l"/>
              </a:tabLst>
            </a:pPr>
            <a:endParaRPr lang="en-US" dirty="0">
              <a:solidFill>
                <a:schemeClr val="tx1">
                  <a:lumMod val="76000"/>
                  <a:lumOff val="24000"/>
                </a:schemeClr>
              </a:solidFill>
              <a:ea typeface="Calibri"/>
              <a:cs typeface="Calibri"/>
            </a:endParaRPr>
          </a:p>
          <a:p>
            <a:pPr>
              <a:tabLst>
                <a:tab pos="3590925" algn="l"/>
              </a:tabLst>
            </a:pPr>
            <a:endParaRPr lang="en-US" dirty="0">
              <a:solidFill>
                <a:schemeClr val="tx1">
                  <a:lumMod val="76000"/>
                  <a:lumOff val="24000"/>
                </a:schemeClr>
              </a:solidFill>
              <a:ea typeface="Calibri"/>
              <a:cs typeface="Calibri"/>
            </a:endParaRPr>
          </a:p>
          <a:p>
            <a:pPr>
              <a:tabLst>
                <a:tab pos="3590925" algn="l"/>
              </a:tabLst>
            </a:pPr>
            <a:endParaRPr lang="en-US" dirty="0">
              <a:solidFill>
                <a:schemeClr val="tx1">
                  <a:lumMod val="76000"/>
                  <a:lumOff val="24000"/>
                </a:schemeClr>
              </a:solidFill>
              <a:ea typeface="Calibri"/>
              <a:cs typeface="Calibri"/>
            </a:endParaRPr>
          </a:p>
          <a:p>
            <a:pPr>
              <a:tabLst>
                <a:tab pos="3590925" algn="l"/>
              </a:tabLst>
            </a:pPr>
            <a:endParaRPr lang="en-US" dirty="0">
              <a:solidFill>
                <a:schemeClr val="tx1">
                  <a:lumMod val="76000"/>
                  <a:lumOff val="24000"/>
                </a:schemeClr>
              </a:solidFill>
              <a:ea typeface="Calibri"/>
              <a:cs typeface="Calibri"/>
            </a:endParaRPr>
          </a:p>
          <a:p>
            <a:pPr>
              <a:tabLst>
                <a:tab pos="3590925" algn="l"/>
              </a:tabLst>
            </a:pPr>
            <a:endParaRPr lang="en-US" dirty="0">
              <a:solidFill>
                <a:schemeClr val="tx1">
                  <a:lumMod val="76000"/>
                  <a:lumOff val="24000"/>
                </a:schemeClr>
              </a:solidFill>
              <a:ea typeface="Calibri"/>
              <a:cs typeface="Calibri"/>
            </a:endParaRPr>
          </a:p>
          <a:p>
            <a:pPr>
              <a:tabLst>
                <a:tab pos="3590925" algn="l"/>
              </a:tabLst>
            </a:pPr>
            <a:endParaRPr lang="en-US" dirty="0">
              <a:solidFill>
                <a:schemeClr val="tx1">
                  <a:lumMod val="76000"/>
                  <a:lumOff val="24000"/>
                </a:schemeClr>
              </a:solidFill>
              <a:ea typeface="Calibri"/>
              <a:cs typeface="Calibri"/>
            </a:endParaRPr>
          </a:p>
          <a:p>
            <a:pPr>
              <a:tabLst>
                <a:tab pos="3590925" algn="l"/>
              </a:tabLst>
            </a:pPr>
            <a:endParaRPr lang="en-US" dirty="0">
              <a:solidFill>
                <a:schemeClr val="tx1">
                  <a:lumMod val="76000"/>
                  <a:lumOff val="24000"/>
                </a:schemeClr>
              </a:solidFill>
              <a:ea typeface="Calibri"/>
              <a:cs typeface="Calibri"/>
            </a:endParaRPr>
          </a:p>
          <a:p>
            <a:pPr>
              <a:tabLst>
                <a:tab pos="3590925" algn="l"/>
              </a:tabLst>
            </a:pPr>
            <a:endParaRPr lang="en-US" dirty="0">
              <a:solidFill>
                <a:schemeClr val="tx1">
                  <a:lumMod val="76000"/>
                  <a:lumOff val="24000"/>
                </a:schemeClr>
              </a:solidFill>
              <a:ea typeface="Calibri"/>
              <a:cs typeface="Calibri"/>
            </a:endParaRPr>
          </a:p>
          <a:p>
            <a:pPr>
              <a:tabLst>
                <a:tab pos="3590925" algn="l"/>
              </a:tabLst>
            </a:pPr>
            <a:endParaRPr lang="en-US" dirty="0">
              <a:solidFill>
                <a:schemeClr val="tx1">
                  <a:lumMod val="76000"/>
                  <a:lumOff val="24000"/>
                </a:schemeClr>
              </a:solidFill>
              <a:ea typeface="Calibri"/>
              <a:cs typeface="Calibri"/>
            </a:endParaRPr>
          </a:p>
          <a:p>
            <a:pPr>
              <a:tabLst>
                <a:tab pos="3590925" algn="l"/>
              </a:tabLst>
            </a:pPr>
            <a:endParaRPr lang="en-US" dirty="0">
              <a:solidFill>
                <a:schemeClr val="tx1">
                  <a:lumMod val="76000"/>
                  <a:lumOff val="24000"/>
                </a:schemeClr>
              </a:solidFill>
              <a:ea typeface="Calibri"/>
              <a:cs typeface="Calibri"/>
            </a:endParaRPr>
          </a:p>
          <a:p>
            <a:pPr>
              <a:tabLst>
                <a:tab pos="3590925" algn="l"/>
              </a:tabLst>
            </a:pPr>
            <a:endParaRPr lang="en-US" dirty="0">
              <a:solidFill>
                <a:schemeClr val="tx1">
                  <a:lumMod val="76000"/>
                  <a:lumOff val="24000"/>
                </a:schemeClr>
              </a:solidFill>
              <a:ea typeface="Calibri"/>
              <a:cs typeface="Calibri"/>
            </a:endParaRPr>
          </a:p>
          <a:p>
            <a:pPr>
              <a:tabLst>
                <a:tab pos="3590925" algn="l"/>
              </a:tabLst>
            </a:pPr>
            <a:endParaRPr lang="en-US" sz="1050" dirty="0">
              <a:solidFill>
                <a:schemeClr val="tx1">
                  <a:lumMod val="76000"/>
                  <a:lumOff val="24000"/>
                </a:schemeClr>
              </a:solidFill>
              <a:ea typeface="Calibri"/>
              <a:cs typeface="Calibri"/>
            </a:endParaRPr>
          </a:p>
          <a:p>
            <a:pPr>
              <a:tabLst>
                <a:tab pos="3590925" algn="l"/>
              </a:tabLst>
            </a:pPr>
            <a:r>
              <a:rPr lang="en-US" sz="1050" i="1" dirty="0">
                <a:solidFill>
                  <a:schemeClr val="tx1">
                    <a:lumMod val="76000"/>
                    <a:lumOff val="24000"/>
                  </a:schemeClr>
                </a:solidFill>
                <a:ea typeface="Calibri"/>
                <a:cs typeface="Calibri"/>
              </a:rPr>
              <a:t>Barry, K. (2019). “The Crash Test Bias: How Male-Focused Testing Puts Female Drivers at</a:t>
            </a:r>
          </a:p>
          <a:p>
            <a:pPr>
              <a:tabLst>
                <a:tab pos="3590925" algn="l"/>
              </a:tabLst>
            </a:pPr>
            <a:r>
              <a:rPr lang="en-US" sz="1050" i="1" dirty="0">
                <a:solidFill>
                  <a:schemeClr val="tx1">
                    <a:lumMod val="76000"/>
                    <a:lumOff val="24000"/>
                  </a:schemeClr>
                </a:solidFill>
                <a:ea typeface="Calibri"/>
                <a:cs typeface="Calibri"/>
              </a:rPr>
              <a:t>Risk” Consumer Reports. Retrieved January 1, 2025, from https://www.consumerreports.org/carsafety/crash-test-bias-how-male-focused-testing-puts-female-drivers-at-risk/</a:t>
            </a:r>
          </a:p>
        </p:txBody>
      </p:sp>
      <p:pic>
        <p:nvPicPr>
          <p:cNvPr id="3" name="Picture 2" descr="A diagram of a person and person&#10;&#10;AI-generated content may be incorrect.">
            <a:extLst>
              <a:ext uri="{FF2B5EF4-FFF2-40B4-BE49-F238E27FC236}">
                <a16:creationId xmlns:a16="http://schemas.microsoft.com/office/drawing/2014/main" id="{5669747D-2ED1-ED04-F1DB-4F2C2F65914F}"/>
              </a:ext>
            </a:extLst>
          </p:cNvPr>
          <p:cNvPicPr>
            <a:picLocks noChangeAspect="1"/>
          </p:cNvPicPr>
          <p:nvPr/>
        </p:nvPicPr>
        <p:blipFill>
          <a:blip r:embed="rId4"/>
          <a:stretch>
            <a:fillRect/>
          </a:stretch>
        </p:blipFill>
        <p:spPr>
          <a:xfrm>
            <a:off x="7410450" y="976313"/>
            <a:ext cx="3343275" cy="4000500"/>
          </a:xfrm>
          <a:prstGeom prst="rect">
            <a:avLst/>
          </a:prstGeom>
        </p:spPr>
      </p:pic>
      <p:sp>
        <p:nvSpPr>
          <p:cNvPr id="4" name="TextBox 3">
            <a:extLst>
              <a:ext uri="{FF2B5EF4-FFF2-40B4-BE49-F238E27FC236}">
                <a16:creationId xmlns:a16="http://schemas.microsoft.com/office/drawing/2014/main" id="{A1A66E3E-E63E-8AAE-0038-DE7DD8E203BD}"/>
              </a:ext>
            </a:extLst>
          </p:cNvPr>
          <p:cNvSpPr txBox="1"/>
          <p:nvPr/>
        </p:nvSpPr>
        <p:spPr>
          <a:xfrm>
            <a:off x="7410450" y="5057775"/>
            <a:ext cx="3343275" cy="523196"/>
          </a:xfrm>
          <a:prstGeom prst="rect">
            <a:avLst/>
          </a:prstGeom>
          <a:noFill/>
        </p:spPr>
        <p:txBody>
          <a:bodyPr rot="0" spcFirstLastPara="0" vertOverflow="overflow" horzOverflow="overflow" vert="horz" wrap="square" lIns="91416" tIns="45708" rIns="91416" bIns="45708" numCol="1" spcCol="0" rtlCol="0" fromWordArt="0" anchor="t" anchorCtr="0" forceAA="0" compatLnSpc="1">
            <a:prstTxWarp prst="textNoShape">
              <a:avLst/>
            </a:prstTxWarp>
            <a:spAutoFit/>
          </a:bodyPr>
          <a:lstStyle/>
          <a:p>
            <a:pPr fontAlgn="auto">
              <a:spcAft>
                <a:spcPts val="0"/>
              </a:spcAft>
              <a:tabLst>
                <a:tab pos="3590925" algn="l"/>
              </a:tabLst>
            </a:pPr>
            <a:r>
              <a:rPr lang="en-US" sz="1400" i="1" dirty="0"/>
              <a:t>https://fairplayforwomen.com/biological-sex-differences/</a:t>
            </a:r>
            <a:endParaRPr lang="en-US" sz="1400" i="1">
              <a:ea typeface="Calibri"/>
              <a:cs typeface="Calibri"/>
            </a:endParaRPr>
          </a:p>
        </p:txBody>
      </p:sp>
    </p:spTree>
    <p:extLst>
      <p:ext uri="{BB962C8B-B14F-4D97-AF65-F5344CB8AC3E}">
        <p14:creationId xmlns:p14="http://schemas.microsoft.com/office/powerpoint/2010/main" val="3446061426"/>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F6718-BB68-7A88-C1E7-8988246D7B6D}"/>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latin typeface="Arial"/>
                <a:cs typeface="Arial"/>
              </a:rPr>
              <a:t>% </a:t>
            </a:r>
            <a:r>
              <a:rPr lang="en-US" dirty="0" err="1">
                <a:latin typeface="Arial"/>
                <a:cs typeface="Arial"/>
              </a:rPr>
              <a:t>Dataon</a:t>
            </a:r>
            <a:r>
              <a:rPr lang="en-US" dirty="0">
                <a:latin typeface="Arial"/>
                <a:cs typeface="Arial"/>
              </a:rPr>
              <a:t> this slide</a:t>
            </a:r>
            <a:endParaRPr lang="en-US" dirty="0"/>
          </a:p>
        </p:txBody>
      </p:sp>
      <p:pic>
        <p:nvPicPr>
          <p:cNvPr id="6" name="Picture Placeholder 5" descr="A graph of injury body parts&#10;&#10;AI-generated content may be incorrect.">
            <a:extLst>
              <a:ext uri="{FF2B5EF4-FFF2-40B4-BE49-F238E27FC236}">
                <a16:creationId xmlns:a16="http://schemas.microsoft.com/office/drawing/2014/main" id="{BFF93A1F-1433-C900-0386-F023952EF5CB}"/>
              </a:ext>
            </a:extLst>
          </p:cNvPr>
          <p:cNvPicPr>
            <a:picLocks noGrp="1" noChangeAspect="1"/>
          </p:cNvPicPr>
          <p:nvPr>
            <p:ph type="pic" sz="quarter" idx="10"/>
          </p:nvPr>
        </p:nvPicPr>
        <p:blipFill>
          <a:blip r:embed="rId3"/>
          <a:srcRect l="1288" t="6877" r="-1288" b="19484"/>
          <a:stretch/>
        </p:blipFill>
        <p:spPr>
          <a:xfrm>
            <a:off x="439119" y="272697"/>
            <a:ext cx="11946622" cy="6616822"/>
          </a:xfrm>
        </p:spPr>
      </p:pic>
    </p:spTree>
    <p:extLst>
      <p:ext uri="{BB962C8B-B14F-4D97-AF65-F5344CB8AC3E}">
        <p14:creationId xmlns:p14="http://schemas.microsoft.com/office/powerpoint/2010/main" val="2136165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5AF27F-32EF-2F60-6652-AC5953EC854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0C37393-909D-5422-BA29-D26460324787}"/>
              </a:ext>
            </a:extLst>
          </p:cNvPr>
          <p:cNvSpPr txBox="1">
            <a:spLocks noGrp="1"/>
          </p:cNvSpPr>
          <p:nvPr>
            <p:ph type="title" idx="4294967295"/>
          </p:nvPr>
        </p:nvSpPr>
        <p:spPr>
          <a:xfrm>
            <a:off x="6090938" y="1010753"/>
            <a:ext cx="8811491" cy="523196"/>
          </a:xfrm>
          <a:prstGeom prst="rect">
            <a:avLst/>
          </a:prstGeom>
          <a:noFill/>
          <a:ln>
            <a:noFill/>
            <a:prstDash/>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spAutoFit/>
          </a:bodyPr>
          <a:lstStyle/>
          <a:p>
            <a:pPr>
              <a:lnSpc>
                <a:spcPct val="100000"/>
              </a:lnSpc>
              <a:spcBef>
                <a:spcPts val="0"/>
              </a:spcBef>
              <a:tabLst>
                <a:tab pos="3590925" algn="l"/>
              </a:tabLst>
              <a:defRPr/>
            </a:pPr>
            <a:r>
              <a:rPr lang="en-US" sz="2800" dirty="0">
                <a:solidFill>
                  <a:srgbClr val="00509A"/>
                </a:solidFill>
                <a:latin typeface="Arial"/>
                <a:ea typeface="Roboto"/>
                <a:cs typeface="Arial"/>
              </a:rPr>
              <a:t>Gender Bias In Crash Testing</a:t>
            </a:r>
            <a:endParaRPr lang="en-US" sz="2800" dirty="0">
              <a:solidFill>
                <a:srgbClr val="00509A"/>
              </a:solidFill>
              <a:ea typeface="Roboto"/>
            </a:endParaRPr>
          </a:p>
        </p:txBody>
      </p:sp>
      <p:sp>
        <p:nvSpPr>
          <p:cNvPr id="9" name="Rectangle 8">
            <a:extLst>
              <a:ext uri="{FF2B5EF4-FFF2-40B4-BE49-F238E27FC236}">
                <a16:creationId xmlns:a16="http://schemas.microsoft.com/office/drawing/2014/main" id="{7245D27E-5FF0-63A8-B316-BF9A782DD9C2}"/>
              </a:ext>
            </a:extLst>
          </p:cNvPr>
          <p:cNvSpPr/>
          <p:nvPr/>
        </p:nvSpPr>
        <p:spPr>
          <a:xfrm>
            <a:off x="5981320" y="1543489"/>
            <a:ext cx="5475138" cy="5113644"/>
          </a:xfrm>
          <a:prstGeom prst="rect">
            <a:avLst/>
          </a:prstGeom>
        </p:spPr>
        <p:txBody>
          <a:bodyPr wrap="square" lIns="91440" tIns="45720" rIns="91440" bIns="45720" anchor="t">
            <a:spAutoFit/>
          </a:bodyPr>
          <a:lstStyle/>
          <a:p>
            <a:pPr>
              <a:lnSpc>
                <a:spcPct val="150000"/>
              </a:lnSpc>
              <a:defRPr/>
            </a:pPr>
            <a:r>
              <a:rPr lang="en-US" dirty="0">
                <a:solidFill>
                  <a:schemeClr val="tx1">
                    <a:lumMod val="76000"/>
                    <a:lumOff val="24000"/>
                  </a:schemeClr>
                </a:solidFill>
                <a:latin typeface="Calibri"/>
                <a:ea typeface="Open Sans"/>
                <a:cs typeface="Arial"/>
              </a:rPr>
              <a:t>S</a:t>
            </a:r>
            <a:r>
              <a:rPr lang="en-US" dirty="0">
                <a:solidFill>
                  <a:schemeClr val="tx1">
                    <a:lumMod val="76000"/>
                    <a:lumOff val="24000"/>
                  </a:schemeClr>
                </a:solidFill>
                <a:ea typeface="+mn-lt"/>
                <a:cs typeface="+mn-lt"/>
              </a:rPr>
              <a:t>tudies have shown that women are more likely to suffer whiplash, chest injuries, and internal trauma due to seatbelt and airbag designs optimized for male bodies. </a:t>
            </a:r>
            <a:endParaRPr lang="en-US" dirty="0">
              <a:solidFill>
                <a:schemeClr val="tx1">
                  <a:lumMod val="76000"/>
                  <a:lumOff val="24000"/>
                </a:schemeClr>
              </a:solidFill>
              <a:latin typeface="Calibri"/>
              <a:ea typeface="Calibri"/>
              <a:cs typeface="Calibri"/>
            </a:endParaRPr>
          </a:p>
          <a:p>
            <a:pPr marL="742950" lvl="1" indent="-285750">
              <a:lnSpc>
                <a:spcPct val="150000"/>
              </a:lnSpc>
              <a:buFont typeface="Courier New"/>
              <a:buChar char="o"/>
              <a:defRPr/>
            </a:pPr>
            <a:endParaRPr lang="en-US" dirty="0">
              <a:solidFill>
                <a:schemeClr val="tx1">
                  <a:lumMod val="76000"/>
                  <a:lumOff val="24000"/>
                </a:schemeClr>
              </a:solidFill>
              <a:latin typeface="Calibri"/>
              <a:ea typeface="Calibri"/>
              <a:cs typeface="Calibri"/>
            </a:endParaRPr>
          </a:p>
          <a:p>
            <a:pPr>
              <a:lnSpc>
                <a:spcPct val="150000"/>
              </a:lnSpc>
              <a:defRPr/>
            </a:pPr>
            <a:endParaRPr lang="en-US" dirty="0">
              <a:solidFill>
                <a:schemeClr val="tx1">
                  <a:lumMod val="76000"/>
                  <a:lumOff val="24000"/>
                </a:schemeClr>
              </a:solidFill>
              <a:latin typeface="Calibri"/>
              <a:ea typeface="Calibri"/>
              <a:cs typeface="Calibri"/>
            </a:endParaRPr>
          </a:p>
          <a:p>
            <a:pPr>
              <a:lnSpc>
                <a:spcPct val="150000"/>
              </a:lnSpc>
              <a:defRPr/>
            </a:pPr>
            <a:endParaRPr lang="en-US" dirty="0">
              <a:solidFill>
                <a:schemeClr val="tx1">
                  <a:lumMod val="76000"/>
                  <a:lumOff val="24000"/>
                </a:schemeClr>
              </a:solidFill>
              <a:latin typeface="Calibri"/>
              <a:ea typeface="Calibri"/>
              <a:cs typeface="Calibri"/>
            </a:endParaRPr>
          </a:p>
          <a:p>
            <a:pPr>
              <a:lnSpc>
                <a:spcPct val="150000"/>
              </a:lnSpc>
              <a:defRPr/>
            </a:pPr>
            <a:endParaRPr lang="en-US" dirty="0">
              <a:solidFill>
                <a:schemeClr val="tx1">
                  <a:lumMod val="76000"/>
                  <a:lumOff val="24000"/>
                </a:schemeClr>
              </a:solidFill>
              <a:ea typeface="+mn-lt"/>
              <a:cs typeface="+mn-lt"/>
            </a:endParaRPr>
          </a:p>
          <a:p>
            <a:pPr>
              <a:lnSpc>
                <a:spcPct val="150000"/>
              </a:lnSpc>
              <a:defRPr/>
            </a:pPr>
            <a:endParaRPr lang="en-US" dirty="0">
              <a:solidFill>
                <a:schemeClr val="tx1">
                  <a:lumMod val="76000"/>
                  <a:lumOff val="24000"/>
                </a:schemeClr>
              </a:solidFill>
              <a:ea typeface="+mn-lt"/>
              <a:cs typeface="+mn-lt"/>
            </a:endParaRPr>
          </a:p>
          <a:p>
            <a:pPr>
              <a:lnSpc>
                <a:spcPct val="150000"/>
              </a:lnSpc>
              <a:defRPr/>
            </a:pPr>
            <a:r>
              <a:rPr lang="en-US" sz="1400" i="1" dirty="0">
                <a:solidFill>
                  <a:schemeClr val="tx1">
                    <a:lumMod val="76000"/>
                    <a:lumOff val="24000"/>
                  </a:schemeClr>
                </a:solidFill>
                <a:ea typeface="+mn-lt"/>
                <a:cs typeface="+mn-lt"/>
              </a:rPr>
              <a:t>"Women in Cars: How Gender Bias Affects Crash Test Safety" (2020), National Highway Traffic Safety Administration (NHTSA). This report discusses the disparity between male-based crash test dummies and the lack of a representative female dummy.</a:t>
            </a:r>
            <a:endParaRPr lang="en-US" sz="1400" i="1">
              <a:solidFill>
                <a:schemeClr val="tx1">
                  <a:lumMod val="76000"/>
                  <a:lumOff val="24000"/>
                </a:schemeClr>
              </a:solidFill>
              <a:ea typeface="Calibri"/>
              <a:cs typeface="Calibri"/>
            </a:endParaRPr>
          </a:p>
          <a:p>
            <a:pPr marL="171450" indent="-171450">
              <a:lnSpc>
                <a:spcPct val="150000"/>
              </a:lnSpc>
              <a:buFont typeface="Calibri" panose="020B0604020202020204" pitchFamily="34" charset="0"/>
              <a:buChar char="-"/>
              <a:defRPr/>
            </a:pPr>
            <a:endParaRPr lang="en-US" sz="2000">
              <a:solidFill>
                <a:schemeClr val="tx1">
                  <a:lumMod val="75000"/>
                  <a:lumOff val="25000"/>
                </a:schemeClr>
              </a:solidFill>
              <a:latin typeface="Arial" panose="020B0604020202020204" pitchFamily="34" charset="0"/>
              <a:ea typeface="Adobe Fan Heiti Std B" panose="020B0700000000000000" pitchFamily="34" charset="-128"/>
              <a:cs typeface="Arial" panose="020B0604020202020204" pitchFamily="34" charset="0"/>
            </a:endParaRPr>
          </a:p>
        </p:txBody>
      </p:sp>
      <p:sp>
        <p:nvSpPr>
          <p:cNvPr id="6" name="TextBox 5">
            <a:extLst>
              <a:ext uri="{FF2B5EF4-FFF2-40B4-BE49-F238E27FC236}">
                <a16:creationId xmlns:a16="http://schemas.microsoft.com/office/drawing/2014/main" id="{9CCA6C14-E3A7-ED7A-ABE4-55E660AF74DD}"/>
              </a:ext>
            </a:extLst>
          </p:cNvPr>
          <p:cNvSpPr txBox="1"/>
          <p:nvPr/>
        </p:nvSpPr>
        <p:spPr>
          <a:xfrm>
            <a:off x="6086313" y="6235323"/>
            <a:ext cx="5617813" cy="415474"/>
          </a:xfrm>
          <a:prstGeom prst="rect">
            <a:avLst/>
          </a:prstGeom>
          <a:noFill/>
        </p:spPr>
        <p:txBody>
          <a:bodyPr rot="0" spcFirstLastPara="0" vertOverflow="overflow" horzOverflow="overflow" vert="horz" wrap="square" lIns="91416" tIns="45708" rIns="91416" bIns="45708" numCol="1" spcCol="0" rtlCol="0" fromWordArt="0" anchor="t" anchorCtr="0" forceAA="0" compatLnSpc="1">
            <a:prstTxWarp prst="textNoShape">
              <a:avLst/>
            </a:prstTxWarp>
            <a:spAutoFit/>
          </a:bodyPr>
          <a:lstStyle/>
          <a:p>
            <a:pPr fontAlgn="auto">
              <a:spcAft>
                <a:spcPts val="0"/>
              </a:spcAft>
              <a:tabLst>
                <a:tab pos="3590925" algn="l"/>
              </a:tabLst>
            </a:pPr>
            <a:r>
              <a:rPr lang="en-US" sz="1050" i="1" dirty="0"/>
              <a:t>https://www.topgear.com/car-news/crash/new-female-crash-test-dummy-will-improve-car-safety-women</a:t>
            </a:r>
            <a:endParaRPr lang="en-US" sz="1050" i="1">
              <a:ea typeface="Calibri"/>
              <a:cs typeface="Calibri"/>
            </a:endParaRPr>
          </a:p>
        </p:txBody>
      </p:sp>
      <p:pic>
        <p:nvPicPr>
          <p:cNvPr id="2" name="Picture 1" descr="A poster of a couple of mannequins&#10;&#10;AI-generated content may be incorrect.">
            <a:extLst>
              <a:ext uri="{FF2B5EF4-FFF2-40B4-BE49-F238E27FC236}">
                <a16:creationId xmlns:a16="http://schemas.microsoft.com/office/drawing/2014/main" id="{D2C8EA2F-444A-D649-C555-430E2DDBDE41}"/>
              </a:ext>
            </a:extLst>
          </p:cNvPr>
          <p:cNvPicPr>
            <a:picLocks noChangeAspect="1"/>
          </p:cNvPicPr>
          <p:nvPr/>
        </p:nvPicPr>
        <p:blipFill>
          <a:blip r:embed="rId4"/>
          <a:srcRect l="8" t="3081" r="-2057" b="-377"/>
          <a:stretch/>
        </p:blipFill>
        <p:spPr>
          <a:xfrm>
            <a:off x="-14589" y="185042"/>
            <a:ext cx="6102227" cy="6672641"/>
          </a:xfrm>
          <a:prstGeom prst="rect">
            <a:avLst/>
          </a:prstGeom>
        </p:spPr>
      </p:pic>
    </p:spTree>
    <p:extLst>
      <p:ext uri="{BB962C8B-B14F-4D97-AF65-F5344CB8AC3E}">
        <p14:creationId xmlns:p14="http://schemas.microsoft.com/office/powerpoint/2010/main" val="4119065139"/>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B62D7-064E-E18B-2419-E14FD9295E9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1820CA4-2E11-9336-B87F-286601E17E75}"/>
              </a:ext>
            </a:extLst>
          </p:cNvPr>
          <p:cNvSpPr txBox="1">
            <a:spLocks noGrp="1"/>
          </p:cNvSpPr>
          <p:nvPr>
            <p:ph type="title" idx="4294967295"/>
          </p:nvPr>
        </p:nvSpPr>
        <p:spPr>
          <a:xfrm>
            <a:off x="847345" y="1023668"/>
            <a:ext cx="8811491" cy="523196"/>
          </a:xfrm>
          <a:prstGeom prst="rect">
            <a:avLst/>
          </a:prstGeom>
          <a:noFill/>
          <a:ln>
            <a:noFill/>
            <a:prstDash/>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spAutoFit/>
          </a:bodyPr>
          <a:lstStyle/>
          <a:p>
            <a:pPr>
              <a:lnSpc>
                <a:spcPct val="100000"/>
              </a:lnSpc>
              <a:spcBef>
                <a:spcPts val="0"/>
              </a:spcBef>
              <a:tabLst>
                <a:tab pos="3590925" algn="l"/>
              </a:tabLst>
              <a:defRPr/>
            </a:pPr>
            <a:r>
              <a:rPr lang="en-US" sz="2800" dirty="0">
                <a:solidFill>
                  <a:srgbClr val="00509A"/>
                </a:solidFill>
                <a:latin typeface="Arial"/>
                <a:ea typeface="Roboto"/>
                <a:cs typeface="Arial"/>
              </a:rPr>
              <a:t>Barriers to Change</a:t>
            </a:r>
            <a:endParaRPr lang="en-US" dirty="0"/>
          </a:p>
        </p:txBody>
      </p:sp>
      <p:sp>
        <p:nvSpPr>
          <p:cNvPr id="9" name="Rectangle 8">
            <a:extLst>
              <a:ext uri="{FF2B5EF4-FFF2-40B4-BE49-F238E27FC236}">
                <a16:creationId xmlns:a16="http://schemas.microsoft.com/office/drawing/2014/main" id="{D0D8AD20-3C52-F2A5-7FD5-3455AA24321D}"/>
              </a:ext>
            </a:extLst>
          </p:cNvPr>
          <p:cNvSpPr/>
          <p:nvPr/>
        </p:nvSpPr>
        <p:spPr>
          <a:xfrm>
            <a:off x="847345" y="1543489"/>
            <a:ext cx="6618138" cy="4770537"/>
          </a:xfrm>
          <a:prstGeom prst="rect">
            <a:avLst/>
          </a:prstGeom>
        </p:spPr>
        <p:txBody>
          <a:bodyPr wrap="square" lIns="91440" tIns="45720" rIns="91440" bIns="45720" anchor="t">
            <a:spAutoFit/>
          </a:bodyPr>
          <a:lstStyle/>
          <a:p>
            <a:pPr marL="342900" indent="-342900">
              <a:buFont typeface="Calibri"/>
              <a:buChar char="-"/>
              <a:defRPr/>
            </a:pPr>
            <a:r>
              <a:rPr lang="en-US" sz="2000" dirty="0">
                <a:solidFill>
                  <a:schemeClr val="tx1">
                    <a:lumMod val="75000"/>
                    <a:lumOff val="25000"/>
                  </a:schemeClr>
                </a:solidFill>
                <a:ea typeface="+mn-lt"/>
                <a:cs typeface="+mn-lt"/>
              </a:rPr>
              <a:t>The impact of real injuries on testing programs supersedes statistics.</a:t>
            </a:r>
            <a:br>
              <a:rPr lang="en-US" sz="2000" dirty="0">
                <a:solidFill>
                  <a:schemeClr val="tx1">
                    <a:lumMod val="75000"/>
                    <a:lumOff val="25000"/>
                  </a:schemeClr>
                </a:solidFill>
                <a:ea typeface="+mn-lt"/>
                <a:cs typeface="+mn-lt"/>
              </a:rPr>
            </a:br>
            <a:endParaRPr lang="en-US" sz="2000" dirty="0">
              <a:solidFill>
                <a:schemeClr val="tx1">
                  <a:lumMod val="75000"/>
                  <a:lumOff val="25000"/>
                </a:schemeClr>
              </a:solidFill>
              <a:ea typeface="+mn-lt"/>
              <a:cs typeface="+mn-lt"/>
            </a:endParaRPr>
          </a:p>
          <a:p>
            <a:pPr marL="342900" indent="-342900">
              <a:buFont typeface="Calibri"/>
              <a:buChar char="-"/>
              <a:defRPr/>
            </a:pPr>
            <a:r>
              <a:rPr lang="en-US" sz="2000" dirty="0">
                <a:solidFill>
                  <a:schemeClr val="tx1">
                    <a:lumMod val="75000"/>
                    <a:lumOff val="25000"/>
                  </a:schemeClr>
                </a:solidFill>
                <a:ea typeface="+mn-lt"/>
                <a:cs typeface="+mn-lt"/>
              </a:rPr>
              <a:t>Another large barrier has been cost</a:t>
            </a:r>
            <a:endParaRPr lang="en-US" dirty="0">
              <a:solidFill>
                <a:schemeClr val="tx1">
                  <a:lumMod val="75000"/>
                  <a:lumOff val="25000"/>
                </a:schemeClr>
              </a:solidFill>
              <a:ea typeface="+mn-lt"/>
              <a:cs typeface="+mn-lt"/>
            </a:endParaRPr>
          </a:p>
          <a:p>
            <a:pPr marL="800100" lvl="1" indent="-342900">
              <a:buFont typeface="Courier New"/>
              <a:buChar char="o"/>
              <a:defRPr/>
            </a:pPr>
            <a:r>
              <a:rPr lang="en-US" sz="2000" dirty="0">
                <a:solidFill>
                  <a:schemeClr val="tx1">
                    <a:lumMod val="75000"/>
                    <a:lumOff val="25000"/>
                  </a:schemeClr>
                </a:solidFill>
                <a:ea typeface="+mn-lt"/>
                <a:cs typeface="+mn-lt"/>
              </a:rPr>
              <a:t>A dummy costs can range from $100,000 to a $1 million dollars.</a:t>
            </a:r>
            <a:endParaRPr lang="en-US">
              <a:solidFill>
                <a:schemeClr val="tx1">
                  <a:lumMod val="75000"/>
                  <a:lumOff val="25000"/>
                </a:schemeClr>
              </a:solidFill>
              <a:ea typeface="+mn-lt"/>
              <a:cs typeface="+mn-lt"/>
            </a:endParaRPr>
          </a:p>
          <a:p>
            <a:pPr>
              <a:defRPr/>
            </a:pPr>
            <a:endParaRPr lang="en-US" sz="2000" dirty="0">
              <a:solidFill>
                <a:schemeClr val="tx1">
                  <a:lumMod val="75000"/>
                  <a:lumOff val="25000"/>
                </a:schemeClr>
              </a:solidFill>
              <a:ea typeface="Calibri"/>
              <a:cs typeface="Calibri"/>
            </a:endParaRPr>
          </a:p>
          <a:p>
            <a:pPr>
              <a:defRPr/>
            </a:pPr>
            <a:endParaRPr lang="en-US" sz="2000" dirty="0">
              <a:solidFill>
                <a:schemeClr val="tx1">
                  <a:lumMod val="75000"/>
                  <a:lumOff val="25000"/>
                </a:schemeClr>
              </a:solidFill>
              <a:ea typeface="Calibri"/>
              <a:cs typeface="Calibri"/>
            </a:endParaRPr>
          </a:p>
          <a:p>
            <a:pPr>
              <a:defRPr/>
            </a:pPr>
            <a:endParaRPr lang="en-US" sz="2000" dirty="0">
              <a:solidFill>
                <a:schemeClr val="tx1">
                  <a:lumMod val="75000"/>
                  <a:lumOff val="25000"/>
                </a:schemeClr>
              </a:solidFill>
              <a:ea typeface="+mn-lt"/>
              <a:cs typeface="+mn-lt"/>
            </a:endParaRPr>
          </a:p>
          <a:p>
            <a:pPr>
              <a:defRPr/>
            </a:pPr>
            <a:endParaRPr lang="en-US" sz="2000" dirty="0">
              <a:solidFill>
                <a:schemeClr val="tx1">
                  <a:lumMod val="75000"/>
                  <a:lumOff val="25000"/>
                </a:schemeClr>
              </a:solidFill>
              <a:ea typeface="+mn-lt"/>
              <a:cs typeface="+mn-lt"/>
            </a:endParaRPr>
          </a:p>
          <a:p>
            <a:pPr>
              <a:defRPr/>
            </a:pPr>
            <a:endParaRPr lang="en-US" sz="2000" dirty="0">
              <a:solidFill>
                <a:schemeClr val="tx1">
                  <a:lumMod val="75000"/>
                  <a:lumOff val="25000"/>
                </a:schemeClr>
              </a:solidFill>
              <a:ea typeface="+mn-lt"/>
              <a:cs typeface="+mn-lt"/>
            </a:endParaRPr>
          </a:p>
          <a:p>
            <a:pPr>
              <a:defRPr/>
            </a:pPr>
            <a:r>
              <a:rPr lang="en-US" sz="1400" i="1" dirty="0">
                <a:solidFill>
                  <a:schemeClr val="tx1">
                    <a:lumMod val="75000"/>
                    <a:lumOff val="25000"/>
                  </a:schemeClr>
                </a:solidFill>
                <a:ea typeface="+mn-lt"/>
                <a:cs typeface="+mn-lt"/>
              </a:rPr>
              <a:t>Ferris, R. (2022) “Why crash test dummies cost $1 million.” CNBC, Retrieved January 1,</a:t>
            </a:r>
            <a:endParaRPr lang="en-US" sz="1400" i="1" dirty="0">
              <a:solidFill>
                <a:schemeClr val="tx1">
                  <a:lumMod val="75000"/>
                  <a:lumOff val="25000"/>
                </a:schemeClr>
              </a:solidFill>
              <a:ea typeface="Calibri"/>
              <a:cs typeface="Calibri"/>
            </a:endParaRPr>
          </a:p>
          <a:p>
            <a:pPr>
              <a:defRPr/>
            </a:pPr>
            <a:r>
              <a:rPr lang="en-US" sz="1400" i="1" dirty="0">
                <a:solidFill>
                  <a:schemeClr val="tx1">
                    <a:lumMod val="75000"/>
                    <a:lumOff val="25000"/>
                  </a:schemeClr>
                </a:solidFill>
                <a:ea typeface="+mn-lt"/>
                <a:cs typeface="+mn-lt"/>
              </a:rPr>
              <a:t>2025, from </a:t>
            </a:r>
            <a:r>
              <a:rPr lang="en-US" sz="1400" i="1" dirty="0">
                <a:solidFill>
                  <a:schemeClr val="tx1">
                    <a:lumMod val="75000"/>
                    <a:lumOff val="25000"/>
                  </a:schemeClr>
                </a:solidFill>
                <a:ea typeface="+mn-lt"/>
                <a:cs typeface="+mn-lt"/>
                <a:hlinkClick r:id="rId3">
                  <a:extLst>
                    <a:ext uri="{A12FA001-AC4F-418D-AE19-62706E023703}">
                      <ahyp:hlinkClr xmlns:ahyp="http://schemas.microsoft.com/office/drawing/2018/hyperlinkcolor" val="tx"/>
                    </a:ext>
                  </a:extLst>
                </a:hlinkClick>
              </a:rPr>
              <a:t>https://www.cnbc.com/video/2022/03/19/why-crash-test-dummies-cost-1-</a:t>
            </a:r>
            <a:endParaRPr lang="en-US" sz="1400" i="1">
              <a:solidFill>
                <a:schemeClr val="tx1">
                  <a:lumMod val="75000"/>
                  <a:lumOff val="25000"/>
                </a:schemeClr>
              </a:solidFill>
              <a:ea typeface="Calibri"/>
              <a:cs typeface="Calibri"/>
            </a:endParaRPr>
          </a:p>
          <a:p>
            <a:pPr>
              <a:defRPr/>
            </a:pPr>
            <a:r>
              <a:rPr lang="en-US" sz="1400" i="1" dirty="0">
                <a:solidFill>
                  <a:schemeClr val="tx1">
                    <a:lumMod val="75000"/>
                    <a:lumOff val="25000"/>
                  </a:schemeClr>
                </a:solidFill>
                <a:ea typeface="+mn-lt"/>
                <a:cs typeface="+mn-lt"/>
              </a:rPr>
              <a:t>million.html#:~:text=Autos-</a:t>
            </a:r>
            <a:endParaRPr lang="en-US" sz="1400" i="1" dirty="0">
              <a:solidFill>
                <a:schemeClr val="tx1">
                  <a:lumMod val="75000"/>
                  <a:lumOff val="25000"/>
                </a:schemeClr>
              </a:solidFill>
              <a:ea typeface="Calibri"/>
              <a:cs typeface="Calibri"/>
            </a:endParaRPr>
          </a:p>
          <a:p>
            <a:pPr>
              <a:defRPr/>
            </a:pPr>
            <a:r>
              <a:rPr lang="en-US" sz="1400" i="1" dirty="0">
                <a:solidFill>
                  <a:schemeClr val="tx1">
                    <a:lumMod val="75000"/>
                    <a:lumOff val="25000"/>
                  </a:schemeClr>
                </a:solidFill>
                <a:ea typeface="+mn-lt"/>
                <a:cs typeface="+mn-lt"/>
              </a:rPr>
              <a:t>,Why%20crash%20test%20dummies%20cost%20%241%20million,dummies%20run%20closer</a:t>
            </a:r>
            <a:endParaRPr lang="en-US" sz="1400" i="1" dirty="0">
              <a:solidFill>
                <a:schemeClr val="tx1">
                  <a:lumMod val="75000"/>
                  <a:lumOff val="25000"/>
                </a:schemeClr>
              </a:solidFill>
              <a:ea typeface="Calibri"/>
              <a:cs typeface="Calibri"/>
            </a:endParaRPr>
          </a:p>
          <a:p>
            <a:pPr>
              <a:defRPr/>
            </a:pPr>
            <a:r>
              <a:rPr lang="en-US" sz="1400" i="1" dirty="0">
                <a:solidFill>
                  <a:schemeClr val="tx1">
                    <a:lumMod val="75000"/>
                    <a:lumOff val="25000"/>
                  </a:schemeClr>
                </a:solidFill>
                <a:ea typeface="+mn-lt"/>
                <a:cs typeface="+mn-lt"/>
              </a:rPr>
              <a:t>%20to%20%241%2C000%2C000</a:t>
            </a:r>
            <a:endParaRPr lang="en-US" sz="1400" i="1" dirty="0">
              <a:solidFill>
                <a:schemeClr val="tx1">
                  <a:lumMod val="75000"/>
                  <a:lumOff val="25000"/>
                </a:schemeClr>
              </a:solidFill>
            </a:endParaRPr>
          </a:p>
        </p:txBody>
      </p:sp>
      <p:pic>
        <p:nvPicPr>
          <p:cNvPr id="2" name="Picture 1" descr="NASA Testing on Artemis I Manikin Informs Future Crewed Missions - NASA">
            <a:extLst>
              <a:ext uri="{FF2B5EF4-FFF2-40B4-BE49-F238E27FC236}">
                <a16:creationId xmlns:a16="http://schemas.microsoft.com/office/drawing/2014/main" id="{63E781AD-8B0D-0E09-EBA8-B076AA7DAF96}"/>
              </a:ext>
            </a:extLst>
          </p:cNvPr>
          <p:cNvPicPr>
            <a:picLocks noChangeAspect="1"/>
          </p:cNvPicPr>
          <p:nvPr/>
        </p:nvPicPr>
        <p:blipFill>
          <a:blip r:embed="rId4"/>
          <a:stretch>
            <a:fillRect/>
          </a:stretch>
        </p:blipFill>
        <p:spPr>
          <a:xfrm>
            <a:off x="8117032" y="808239"/>
            <a:ext cx="3435061" cy="5489171"/>
          </a:xfrm>
          <a:prstGeom prst="rect">
            <a:avLst/>
          </a:prstGeom>
        </p:spPr>
      </p:pic>
      <p:sp>
        <p:nvSpPr>
          <p:cNvPr id="3" name="TextBox 2">
            <a:extLst>
              <a:ext uri="{FF2B5EF4-FFF2-40B4-BE49-F238E27FC236}">
                <a16:creationId xmlns:a16="http://schemas.microsoft.com/office/drawing/2014/main" id="{81CF117B-1070-BAE8-9218-8272A45FCA53}"/>
              </a:ext>
            </a:extLst>
          </p:cNvPr>
          <p:cNvSpPr txBox="1"/>
          <p:nvPr/>
        </p:nvSpPr>
        <p:spPr>
          <a:xfrm>
            <a:off x="7905750" y="6296025"/>
            <a:ext cx="4057650" cy="461641"/>
          </a:xfrm>
          <a:prstGeom prst="rect">
            <a:avLst/>
          </a:prstGeom>
          <a:noFill/>
        </p:spPr>
        <p:txBody>
          <a:bodyPr rot="0" spcFirstLastPara="0" vertOverflow="overflow" horzOverflow="overflow" vert="horz" wrap="square" lIns="91416" tIns="45708" rIns="91416" bIns="45708" numCol="1" spcCol="0" rtlCol="0" fromWordArt="0" anchor="t" anchorCtr="0" forceAA="0" compatLnSpc="1">
            <a:prstTxWarp prst="textNoShape">
              <a:avLst/>
            </a:prstTxWarp>
            <a:spAutoFit/>
          </a:bodyPr>
          <a:lstStyle/>
          <a:p>
            <a:pPr fontAlgn="auto">
              <a:spcAft>
                <a:spcPts val="0"/>
              </a:spcAft>
              <a:tabLst>
                <a:tab pos="3590925" algn="l"/>
              </a:tabLst>
            </a:pPr>
            <a:r>
              <a:rPr lang="en-US" sz="1200" i="1" dirty="0"/>
              <a:t>https://www.nasa.gov/centers-and-facilities/johnson/nasa-testing-on-artemis-i-manikin-informs-future-crewed-missions/</a:t>
            </a:r>
            <a:endParaRPr lang="en-US" sz="1200" i="1">
              <a:ea typeface="Calibri"/>
              <a:cs typeface="Calibri"/>
            </a:endParaRPr>
          </a:p>
        </p:txBody>
      </p:sp>
    </p:spTree>
    <p:extLst>
      <p:ext uri="{BB962C8B-B14F-4D97-AF65-F5344CB8AC3E}">
        <p14:creationId xmlns:p14="http://schemas.microsoft.com/office/powerpoint/2010/main" val="12918305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square">
        <a:spAutoFit/>
      </a:bodyPr>
      <a:lstStyle>
        <a:defPPr algn="l">
          <a:lnSpc>
            <a:spcPct val="150000"/>
          </a:lnSpc>
          <a:defRPr sz="1600" b="1" dirty="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defRPr>
        </a:defPPr>
      </a:lstStyle>
    </a:spDef>
    <a:txDef>
      <a:spPr/>
      <a:bodyPr lIns="91416" tIns="45708" rIns="91416" bIns="45708" anchor="t"/>
      <a:lstStyle>
        <a:defPPr algn="l" fontAlgn="auto">
          <a:spcAft>
            <a:spcPts val="0"/>
          </a:spcAft>
          <a:tabLst>
            <a:tab pos="3590925" algn="l"/>
          </a:tabLst>
          <a:defRPr sz="900" b="1" spc="600" dirty="0" smtClean="0">
            <a:solidFill>
              <a:schemeClr val="bg1">
                <a:lumMod val="65000"/>
              </a:schemeClr>
            </a:solidFill>
            <a:latin typeface="Arial" panose="020B0604020202020204" pitchFamily="34" charset="0"/>
            <a:ea typeface="Roboto" panose="02000000000000000000" pitchFamily="2"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5E158B290FB04C85E3A58298661110" ma:contentTypeVersion="13" ma:contentTypeDescription="Create a new document." ma:contentTypeScope="" ma:versionID="41b7ff091aec529c3daf81507e8b0ec8">
  <xsd:schema xmlns:xsd="http://www.w3.org/2001/XMLSchema" xmlns:xs="http://www.w3.org/2001/XMLSchema" xmlns:p="http://schemas.microsoft.com/office/2006/metadata/properties" xmlns:ns2="18db2308-d939-430a-b691-238a8dea59b6" xmlns:ns3="5b8b13da-f81b-454a-95eb-607e33c0c50f" targetNamespace="http://schemas.microsoft.com/office/2006/metadata/properties" ma:root="true" ma:fieldsID="a3353ca290599b369a1ae03541399586" ns2:_="" ns3:_="">
    <xsd:import namespace="18db2308-d939-430a-b691-238a8dea59b6"/>
    <xsd:import namespace="5b8b13da-f81b-454a-95eb-607e33c0c50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db2308-d939-430a-b691-238a8dea59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a1dced58-e0b4-42b2-b81d-05092f917ffe"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8b13da-f81b-454a-95eb-607e33c0c50f"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3870a5b-0f6f-4a43-975e-bd6ec4c6147b}" ma:internalName="TaxCatchAll" ma:showField="CatchAllData" ma:web="5b8b13da-f81b-454a-95eb-607e33c0c5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8db2308-d939-430a-b691-238a8dea59b6">
      <Terms xmlns="http://schemas.microsoft.com/office/infopath/2007/PartnerControls"/>
    </lcf76f155ced4ddcb4097134ff3c332f>
    <TaxCatchAll xmlns="5b8b13da-f81b-454a-95eb-607e33c0c50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6C6A2C7-AE02-455A-90BA-ABC1CE8C75EB}"/>
</file>

<file path=customXml/itemProps2.xml><?xml version="1.0" encoding="utf-8"?>
<ds:datastoreItem xmlns:ds="http://schemas.openxmlformats.org/officeDocument/2006/customXml" ds:itemID="{0F0A8C37-5927-46AA-9C81-6FE423D3814D}">
  <ds:schemaRefs>
    <ds:schemaRef ds:uri="http://schemas.microsoft.com/sharepoint/v3"/>
    <ds:schemaRef ds:uri="http://purl.org/dc/terms/"/>
    <ds:schemaRef ds:uri="http://schemas.microsoft.com/office/2006/documentManagement/types"/>
    <ds:schemaRef ds:uri="http://schemas.microsoft.com/office/infopath/2007/PartnerControls"/>
    <ds:schemaRef ds:uri="2e7dec04-3c91-4fe3-bd27-3b5c77f7aa03"/>
    <ds:schemaRef ds:uri="http://www.w3.org/XML/1998/namespace"/>
    <ds:schemaRef ds:uri="http://schemas.microsoft.com/office/2006/metadata/properties"/>
    <ds:schemaRef ds:uri="http://schemas.openxmlformats.org/package/2006/metadata/core-properties"/>
    <ds:schemaRef ds:uri="53a02e07-a99d-4633-afa2-adc152298dd4"/>
    <ds:schemaRef ds:uri="http://purl.org/dc/dcmitype/"/>
    <ds:schemaRef ds:uri="http://purl.org/dc/elements/1.1/"/>
  </ds:schemaRefs>
</ds:datastoreItem>
</file>

<file path=customXml/itemProps3.xml><?xml version="1.0" encoding="utf-8"?>
<ds:datastoreItem xmlns:ds="http://schemas.openxmlformats.org/officeDocument/2006/customXml" ds:itemID="{81319263-1834-4DB9-88BE-B649B972CB9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435</TotalTime>
  <Words>1194</Words>
  <Application>Microsoft Office PowerPoint</Application>
  <PresentationFormat>Widescreen</PresentationFormat>
  <Paragraphs>93</Paragraphs>
  <Slides>11</Slides>
  <Notes>10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Models, Testing and Public Affairs: The Case for Crash Test Dummies </vt:lpstr>
      <vt:lpstr>Acknowledgements</vt:lpstr>
      <vt:lpstr>PowerPoint Presentation</vt:lpstr>
      <vt:lpstr>Problem Statement</vt:lpstr>
      <vt:lpstr>The History of The Crash Test Dummy</vt:lpstr>
      <vt:lpstr>Physiology and Anatomy</vt:lpstr>
      <vt:lpstr>% Dataon this slide</vt:lpstr>
      <vt:lpstr>Gender Bias In Crash Testing</vt:lpstr>
      <vt:lpstr>Barriers to Change</vt:lpstr>
      <vt:lpstr>Public Awareness</vt:lpstr>
      <vt:lpstr>Summary and Future Directions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Davis, Crystal S.</dc:creator>
  <cp:lastModifiedBy>Boettcher, Anne</cp:lastModifiedBy>
  <cp:revision>410</cp:revision>
  <dcterms:created xsi:type="dcterms:W3CDTF">2021-04-05T14:03:31Z</dcterms:created>
  <dcterms:modified xsi:type="dcterms:W3CDTF">2025-04-07T21:28:00Z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0x010100815E158B290FB04C85E3A58298661110</vt:lpwstr>
  </property>
  <property fmtid="{D5CDD505-2E9C-101B-9397-08002B2CF9AE}" pid="3" name="MediaServiceImageTags">
    <vt:lpwstr/>
  </property>
</Properties>
</file>